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801" r:id="rId1"/>
  </p:sldMasterIdLst>
  <p:notesMasterIdLst>
    <p:notesMasterId r:id="rId20"/>
  </p:notesMasterIdLst>
  <p:handoutMasterIdLst>
    <p:handoutMasterId r:id="rId21"/>
  </p:handoutMasterIdLst>
  <p:sldIdLst>
    <p:sldId id="256" r:id="rId2"/>
    <p:sldId id="306" r:id="rId3"/>
    <p:sldId id="292" r:id="rId4"/>
    <p:sldId id="293" r:id="rId5"/>
    <p:sldId id="307" r:id="rId6"/>
    <p:sldId id="294" r:id="rId7"/>
    <p:sldId id="295" r:id="rId8"/>
    <p:sldId id="296" r:id="rId9"/>
    <p:sldId id="297" r:id="rId10"/>
    <p:sldId id="298" r:id="rId11"/>
    <p:sldId id="299" r:id="rId12"/>
    <p:sldId id="300" r:id="rId13"/>
    <p:sldId id="301" r:id="rId14"/>
    <p:sldId id="302" r:id="rId15"/>
    <p:sldId id="308" r:id="rId16"/>
    <p:sldId id="309" r:id="rId17"/>
    <p:sldId id="303" r:id="rId18"/>
    <p:sldId id="290" r:id="rId1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pl-PL"/>
              <a:t>Eurogrant Sp. z o.o., ul. Krakowska  25/2, 33 - 100 Tarnów</a:t>
            </a:r>
          </a:p>
        </p:txBody>
      </p:sp>
      <p:sp>
        <p:nvSpPr>
          <p:cNvPr id="3" name="Symbol zastępczy daty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28CF05C-8572-4A0D-954B-545B56BEC786}" type="datetimeFigureOut">
              <a:rPr lang="pl-PL" smtClean="0"/>
              <a:t>08.02.2017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CFE5648-E256-4A19-9591-E55AE4073F7D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588076608"/>
      </p:ext>
    </p:extLst>
  </p:cSld>
  <p:clrMap bg1="lt1" tx1="dk1" bg2="lt2" tx2="dk2" accent1="accent1" accent2="accent2" accent3="accent3" accent4="accent4" accent5="accent5" accent6="accent6" hlink="hlink" folHlink="folHlink"/>
  <p:hf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pl-PL"/>
              <a:t>Eurogrant Sp. z o.o., ul. Krakowska  25/2, 33 - 100 Tarnów</a:t>
            </a:r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F127ADF-A1A2-41B7-B6EE-3AACB04FDDF8}" type="datetimeFigureOut">
              <a:rPr lang="pl-PL" smtClean="0"/>
              <a:t>08.02.2017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0382D9-A7B3-4086-8FF4-726095638DC0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56365746"/>
      </p:ext>
    </p:extLst>
  </p:cSld>
  <p:clrMap bg1="lt1" tx1="dk1" bg2="lt2" tx2="dk2" accent1="accent1" accent2="accent2" accent3="accent3" accent4="accent4" accent5="accent5" accent6="accent6" hlink="hlink" folHlink="folHlink"/>
  <p:hf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png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png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.png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920834" y="1346946"/>
            <a:ext cx="10222992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6200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920834" y="4299696"/>
            <a:ext cx="10222992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175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920834" y="1484779"/>
            <a:ext cx="10222992" cy="2743200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10" name="Group 9"/>
          <p:cNvGrpSpPr/>
          <p:nvPr/>
        </p:nvGrpSpPr>
        <p:grpSpPr>
          <a:xfrm>
            <a:off x="9649215" y="4068923"/>
            <a:ext cx="1080904" cy="1080902"/>
            <a:chOff x="9685338" y="4460675"/>
            <a:chExt cx="1080904" cy="1080902"/>
          </a:xfrm>
        </p:grpSpPr>
        <p:sp>
          <p:nvSpPr>
            <p:cNvPr id="11" name="Oval 10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2" name="Oval 11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51560" y="1432223"/>
            <a:ext cx="9966960" cy="3035808"/>
          </a:xfrm>
        </p:spPr>
        <p:txBody>
          <a:bodyPr anchor="ctr">
            <a:noAutofit/>
          </a:bodyPr>
          <a:lstStyle>
            <a:lvl1pPr algn="l">
              <a:lnSpc>
                <a:spcPct val="80000"/>
              </a:lnSpc>
              <a:defRPr sz="9600" cap="all" baseline="0">
                <a:blipFill dpi="0" rotWithShape="1">
                  <a:blip r:embed="rId4"/>
                  <a:srcRect/>
                  <a:tile tx="6350" ty="-127000" sx="65000" sy="64000" flip="none" algn="tl"/>
                </a:blipFill>
              </a:defRPr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9848" y="4389120"/>
            <a:ext cx="7891272" cy="1069848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1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pl-PL"/>
              <a:t>Kliknij, aby edytować styl wzorca podtytułu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51132-7A61-42B2-ACE4-C45D67DB962C}" type="datetime1">
              <a:rPr lang="en-US" smtClean="0"/>
              <a:t>2/8/2017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/>
              <a:t>LOKALNY PROGRAM REWITALIZACJI GMINY TYCZYN NA LATA 2016-2022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592733" y="4289334"/>
            <a:ext cx="1193868" cy="640080"/>
          </a:xfrm>
        </p:spPr>
        <p:txBody>
          <a:bodyPr/>
          <a:lstStyle>
            <a:lvl1pPr>
              <a:defRPr sz="2800"/>
            </a:lvl1pPr>
          </a:lstStyle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pic>
        <p:nvPicPr>
          <p:cNvPr id="13" name="Obraz 12"/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8113221" y="6207771"/>
            <a:ext cx="3854335" cy="495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86798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B52077-E7E2-4EFC-B2C9-6D23E383DC58}" type="datetime1">
              <a:rPr lang="en-US" smtClean="0"/>
              <a:t>2/8/2017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/>
              <a:t>LOKALNY PROGRAM REWITALIZACJI GMINY TYCZYN NA LATA 2016-2022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pic>
        <p:nvPicPr>
          <p:cNvPr id="7" name="Obraz 6" descr="Logo do informacji o LPR"/>
          <p:cNvPicPr/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0879" y="6166522"/>
            <a:ext cx="4985905" cy="577647"/>
          </a:xfrm>
          <a:prstGeom prst="rect">
            <a:avLst/>
          </a:prstGeom>
          <a:noFill/>
        </p:spPr>
      </p:pic>
      <p:pic>
        <p:nvPicPr>
          <p:cNvPr id="8" name="Obraz 7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 flipH="1">
            <a:off x="431522" y="6219652"/>
            <a:ext cx="423888" cy="4713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96619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4917989"/>
            <a:ext cx="12192000" cy="1940010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67128" y="1225296"/>
            <a:ext cx="9281160" cy="3520440"/>
          </a:xfrm>
        </p:spPr>
        <p:txBody>
          <a:bodyPr anchor="ctr">
            <a:normAutofit/>
          </a:bodyPr>
          <a:lstStyle>
            <a:lvl1pPr>
              <a:lnSpc>
                <a:spcPct val="80000"/>
              </a:lnSpc>
              <a:defRPr sz="8000" b="0"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65774" y="5020056"/>
            <a:ext cx="9052560" cy="1066800"/>
          </a:xfrm>
        </p:spPr>
        <p:txBody>
          <a:bodyPr anchor="t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/>
              <a:t>Edytuj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593667" y="6272784"/>
            <a:ext cx="2644309" cy="365125"/>
          </a:xfrm>
        </p:spPr>
        <p:txBody>
          <a:bodyPr/>
          <a:lstStyle/>
          <a:p>
            <a:fld id="{14312D0B-4DCC-49FB-B0B9-CCC93BC182D3}" type="datetime1">
              <a:rPr lang="en-US" smtClean="0"/>
              <a:t>2/8/2017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182708" y="6272784"/>
            <a:ext cx="6327648" cy="365125"/>
          </a:xfrm>
        </p:spPr>
        <p:txBody>
          <a:bodyPr/>
          <a:lstStyle/>
          <a:p>
            <a:r>
              <a:rPr lang="pl-PL"/>
              <a:t>LOKALNY PROGRAM REWITALIZACJI GMINY TYCZYN NA LATA 2016-2022</a:t>
            </a:r>
            <a:endParaRPr lang="en-US" dirty="0"/>
          </a:p>
        </p:txBody>
      </p:sp>
      <p:grpSp>
        <p:nvGrpSpPr>
          <p:cNvPr id="8" name="Group 7"/>
          <p:cNvGrpSpPr/>
          <p:nvPr/>
        </p:nvGrpSpPr>
        <p:grpSpPr>
          <a:xfrm>
            <a:off x="897399" y="2325848"/>
            <a:ext cx="1080904" cy="1080902"/>
            <a:chOff x="9685338" y="4460675"/>
            <a:chExt cx="1080904" cy="1080902"/>
          </a:xfrm>
        </p:grpSpPr>
        <p:sp>
          <p:nvSpPr>
            <p:cNvPr id="9" name="Oval 8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0" name="Oval 9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43702" y="2506133"/>
            <a:ext cx="1188298" cy="720332"/>
          </a:xfrm>
        </p:spPr>
        <p:txBody>
          <a:bodyPr/>
          <a:lstStyle>
            <a:lvl1pPr>
              <a:defRPr sz="2800"/>
            </a:lvl1pPr>
          </a:lstStyle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pic>
        <p:nvPicPr>
          <p:cNvPr id="11" name="Obraz 10"/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 flipH="1">
            <a:off x="613560" y="523702"/>
            <a:ext cx="783859" cy="8716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4297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9848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64224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CC2A77-A765-4B25-A949-6128D31DD65E}" type="datetime1">
              <a:rPr lang="en-US" smtClean="0"/>
              <a:t>2/8/2017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/>
              <a:t>LOKALNY PROGRAM REWITALIZACJI GMINY TYCZYN NA LATA 2016-2022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pic>
        <p:nvPicPr>
          <p:cNvPr id="8" name="Obraz 7" descr="Logo do informacji o LPR"/>
          <p:cNvPicPr/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5784" y="6172200"/>
            <a:ext cx="4627418" cy="524446"/>
          </a:xfrm>
          <a:prstGeom prst="rect">
            <a:avLst/>
          </a:prstGeom>
          <a:noFill/>
        </p:spPr>
      </p:pic>
      <p:pic>
        <p:nvPicPr>
          <p:cNvPr id="10" name="Obraz 9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 flipH="1">
            <a:off x="431522" y="6219652"/>
            <a:ext cx="423888" cy="4713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86203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Edytuj style wzorca tekstu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64224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Edytuj style wzorca tekstu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64224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5C6C5C-24E0-4050-9E66-02611724A8C9}" type="datetime1">
              <a:rPr lang="en-US" smtClean="0"/>
              <a:t>2/8/2017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/>
              <a:t>LOKALNY PROGRAM REWITALIZACJI GMINY TYCZYN NA LATA 2016-2022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pic>
        <p:nvPicPr>
          <p:cNvPr id="11" name="Obraz 10" descr="Logo do informacji o LPR"/>
          <p:cNvPicPr/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5784" y="6172200"/>
            <a:ext cx="4627418" cy="524446"/>
          </a:xfrm>
          <a:prstGeom prst="rect">
            <a:avLst/>
          </a:prstGeom>
          <a:noFill/>
        </p:spPr>
      </p:pic>
      <p:pic>
        <p:nvPicPr>
          <p:cNvPr id="12" name="Obraz 11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 flipH="1">
            <a:off x="431522" y="6219652"/>
            <a:ext cx="423888" cy="4713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64088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26F23A-D7AC-4208-9DBC-575558C04FED}" type="datetime1">
              <a:rPr lang="en-US" smtClean="0"/>
              <a:t>2/8/2017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/>
              <a:t>LOKALNY PROGRAM REWITALIZACJI GMINY TYCZYN NA LATA 2016-2022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pic>
        <p:nvPicPr>
          <p:cNvPr id="7" name="Obraz 6" descr="Logo do informacji o LPR"/>
          <p:cNvPicPr/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5784" y="6172200"/>
            <a:ext cx="4627418" cy="524446"/>
          </a:xfrm>
          <a:prstGeom prst="rect">
            <a:avLst/>
          </a:prstGeom>
          <a:noFill/>
        </p:spPr>
      </p:pic>
      <p:pic>
        <p:nvPicPr>
          <p:cNvPr id="8" name="Obraz 7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 flipH="1">
            <a:off x="431522" y="6219652"/>
            <a:ext cx="423888" cy="4713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06173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E3F77-9CF7-458C-8E58-0B35786B47A0}" type="datetime1">
              <a:rPr lang="en-US" smtClean="0"/>
              <a:t>2/8/2017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/>
              <a:t>LOKALNY PROGRAM REWITALIZACJI GMINY TYCZYN NA LATA 2016-2022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pic>
        <p:nvPicPr>
          <p:cNvPr id="5" name="Obraz 4" descr="Logo do informacji o LPR"/>
          <p:cNvPicPr/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5784" y="6172200"/>
            <a:ext cx="4627418" cy="524446"/>
          </a:xfrm>
          <a:prstGeom prst="rect">
            <a:avLst/>
          </a:prstGeom>
          <a:noFill/>
        </p:spPr>
      </p:pic>
      <p:pic>
        <p:nvPicPr>
          <p:cNvPr id="6" name="Obraz 5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 flipH="1">
            <a:off x="431522" y="6219652"/>
            <a:ext cx="423888" cy="4713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63678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85800"/>
            <a:ext cx="6711696" cy="5020056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/>
              <a:t>Edytuj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81FD6-02F5-4EAA-8B37-B274953280A0}" type="datetime1">
              <a:rPr lang="en-US" smtClean="0"/>
              <a:t>2/8/2017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/>
              <a:t>LOKALNY PROGRAM REWITALIZACJI GMINY TYCZYN NA LATA 2016-2022</a:t>
            </a:r>
            <a:endParaRPr lang="en-US" dirty="0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10" name="Oval 9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1" name="Oval 10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pic>
        <p:nvPicPr>
          <p:cNvPr id="12" name="Obraz 11"/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 flipH="1">
            <a:off x="431522" y="6219652"/>
            <a:ext cx="423888" cy="4713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99254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8303740" cy="6858000"/>
          </a:xfrm>
          <a:solidFill>
            <a:schemeClr val="tx2">
              <a:lumMod val="20000"/>
              <a:lumOff val="80000"/>
            </a:schemeClr>
          </a:solidFill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l-PL"/>
              <a:t>Kliknij ikonę, aby dodać obraz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/>
              <a:t>Edytuj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F7D1AC-1FD5-49EB-A932-284E2C541345}" type="datetime1">
              <a:rPr lang="en-US" smtClean="0"/>
              <a:t>2/8/2017</a:t>
            </a:fld>
            <a:endParaRPr lang="en-US" dirty="0"/>
          </a:p>
        </p:txBody>
      </p:sp>
      <p:grpSp>
        <p:nvGrpSpPr>
          <p:cNvPr id="8" name="Group 7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9" name="Oval 8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0" name="Oval 9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pic>
        <p:nvPicPr>
          <p:cNvPr id="12" name="Obraz 11" descr="Logo do informacji o LPR"/>
          <p:cNvPicPr/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5784" y="6172200"/>
            <a:ext cx="4627418" cy="52444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3799192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DC32C-6937-479A-A8A8-3A8FF7EBED29}" type="datetime1">
              <a:rPr lang="en-US" smtClean="0"/>
              <a:t>2/8/2017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/>
              <a:t>LOKALNY PROGRAM REWITALIZACJI GMINY TYCZYN NA LATA 2016-2022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pic>
        <p:nvPicPr>
          <p:cNvPr id="7" name="Obraz 6" descr="Logo do informacji o LPR"/>
          <p:cNvPicPr/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5784" y="6172200"/>
            <a:ext cx="4627418" cy="52444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8560508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533400"/>
            <a:ext cx="2552700" cy="5638800"/>
          </a:xfrm>
        </p:spPr>
        <p:txBody>
          <a:bodyPr vert="eaVert"/>
          <a:lstStyle/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66800" y="533400"/>
            <a:ext cx="7505700" cy="5638800"/>
          </a:xfrm>
        </p:spPr>
        <p:txBody>
          <a:bodyPr vert="eaVert"/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017395-C8A3-41D1-9916-8443B1CB8192}" type="datetime1">
              <a:rPr lang="en-US" smtClean="0"/>
              <a:t>2/8/2017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/>
              <a:t>LOKALNY PROGRAM REWITALIZACJI GMINY TYCZYN NA LATA 2016-2022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28765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9848" y="484632"/>
            <a:ext cx="10058400" cy="16093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121408"/>
            <a:ext cx="10058400" cy="40507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964424" y="6272784"/>
            <a:ext cx="32735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2"/>
                </a:solidFill>
              </a:defRPr>
            </a:lvl1pPr>
          </a:lstStyle>
          <a:p>
            <a:fld id="{0D5AA049-1E62-40CD-97DA-9A5CBE1F8C71}" type="datetime1">
              <a:rPr lang="en-US" smtClean="0"/>
              <a:t>2/8/2017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88136" y="6272784"/>
            <a:ext cx="632764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2"/>
                </a:solidFill>
              </a:defRPr>
            </a:lvl1pPr>
          </a:lstStyle>
          <a:p>
            <a:r>
              <a:rPr lang="pl-PL"/>
              <a:t>LOKALNY PROGRAM REWITALIZACJI GMINY TYCZYN NA LATA 2016-2022</a:t>
            </a:r>
            <a:endParaRPr lang="en-US" dirty="0"/>
          </a:p>
        </p:txBody>
      </p:sp>
      <p:grpSp>
        <p:nvGrpSpPr>
          <p:cNvPr id="7" name="Group 6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8" name="Oval 7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13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14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9" name="Oval 8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</p:sp>
      </p:grp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311128" y="6272784"/>
            <a:ext cx="64008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 b="1">
                <a:solidFill>
                  <a:srgbClr val="FFFFFF"/>
                </a:solidFill>
                <a:latin typeface="+mj-lt"/>
              </a:defRPr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18092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2" r:id="rId1"/>
    <p:sldLayoutId id="2147483803" r:id="rId2"/>
    <p:sldLayoutId id="2147483804" r:id="rId3"/>
    <p:sldLayoutId id="2147483805" r:id="rId4"/>
    <p:sldLayoutId id="2147483806" r:id="rId5"/>
    <p:sldLayoutId id="2147483807" r:id="rId6"/>
    <p:sldLayoutId id="2147483808" r:id="rId7"/>
    <p:sldLayoutId id="2147483809" r:id="rId8"/>
    <p:sldLayoutId id="2147483810" r:id="rId9"/>
    <p:sldLayoutId id="2147483811" r:id="rId10"/>
    <p:sldLayoutId id="2147483812" r:id="rId1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kern="1200" cap="all" baseline="0">
          <a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tile tx="6350" ty="-127000" sx="65000" sy="64000" flip="none" algn="tl"/>
          </a:blip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tel:+48146571464" TargetMode="External"/><Relationship Id="rId2" Type="http://schemas.openxmlformats.org/officeDocument/2006/relationships/hyperlink" Target="tel:146571465" TargetMode="Externa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0.png"/><Relationship Id="rId4" Type="http://schemas.openxmlformats.org/officeDocument/2006/relationships/hyperlink" Target="mailto:biuro@eurogrant.p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84434" y="1360219"/>
            <a:ext cx="8820807" cy="3306374"/>
          </a:xfrm>
        </p:spPr>
        <p:txBody>
          <a:bodyPr>
            <a:normAutofit/>
          </a:bodyPr>
          <a:lstStyle/>
          <a:p>
            <a:pPr algn="ctr"/>
            <a:r>
              <a:rPr lang="pl-PL" sz="6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lokalny PROGRAM REWITALIZACJI </a:t>
            </a:r>
            <a:br>
              <a:rPr lang="pl-PL" sz="6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l-PL" sz="6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GMINY TYCZYN </a:t>
            </a:r>
            <a:br>
              <a:rPr lang="pl-PL" sz="6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l-PL" sz="6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NA LATA 2016-2022</a:t>
            </a: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025434" y="4891237"/>
            <a:ext cx="10048942" cy="1156903"/>
          </a:xfrm>
        </p:spPr>
        <p:txBody>
          <a:bodyPr>
            <a:normAutofit/>
          </a:bodyPr>
          <a:lstStyle/>
          <a:p>
            <a:pPr algn="ctr"/>
            <a:br>
              <a:rPr lang="pl-PL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pl-PL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pl-PL" b="1" dirty="0">
                <a:latin typeface="Rockwell Extra Bold" panose="02060903040505020403" pitchFamily="18" charset="0"/>
                <a:cs typeface="Times New Roman" panose="02020603050405020304" pitchFamily="18" charset="0"/>
              </a:rPr>
              <a:t>TYCZYN 31.01.2017r.</a:t>
            </a:r>
          </a:p>
          <a:p>
            <a:pPr algn="ctr"/>
            <a:endParaRPr lang="pl-PL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pl-PL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pl-PL" dirty="0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</a:t>
            </a:fld>
            <a:endParaRPr lang="en-US" dirty="0"/>
          </a:p>
        </p:txBody>
      </p:sp>
      <p:pic>
        <p:nvPicPr>
          <p:cNvPr id="6" name="Obraz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588372" y="2459570"/>
            <a:ext cx="996062" cy="1107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9727835"/>
      </p:ext>
    </p:extLst>
  </p:cSld>
  <p:clrMapOvr>
    <a:masterClrMapping/>
  </p:clrMapOvr>
  <p:transition spd="slow">
    <p:wip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IDEA REWITALIZACJI 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pl-PL" dirty="0"/>
              <a:t>Rewitalizacja to:</a:t>
            </a:r>
          </a:p>
          <a:p>
            <a:pPr marL="0" indent="0" algn="ctr">
              <a:buNone/>
            </a:pPr>
            <a:r>
              <a:rPr lang="pl-PL" sz="2400" b="1" dirty="0"/>
              <a:t>kompleksowy, skoordynowany, wieloletni, prowadzony na określonym obszarze proces przemian:</a:t>
            </a:r>
          </a:p>
          <a:p>
            <a:pPr marL="0" indent="0" algn="ctr">
              <a:buNone/>
            </a:pPr>
            <a:r>
              <a:rPr lang="pl-PL" sz="2400" b="1" dirty="0">
                <a:solidFill>
                  <a:srgbClr val="FF0000"/>
                </a:solidFill>
              </a:rPr>
              <a:t>przestrzennych, technicznych, społecznych i ekonomicznych</a:t>
            </a:r>
            <a:r>
              <a:rPr lang="pl-PL" sz="2400" b="1" dirty="0"/>
              <a:t>, </a:t>
            </a:r>
          </a:p>
          <a:p>
            <a:pPr marL="0" indent="0" algn="ctr">
              <a:buNone/>
            </a:pPr>
            <a:r>
              <a:rPr lang="pl-PL" sz="2400" b="1" dirty="0"/>
              <a:t>inicjowany przez samorząd lokalny w celu wyprowadzenia tego obszaru ze stanu kryzysowego, poprzez nadanie mu nowej jakości funkcjonalnej i stworzenie warunków do jego rozwoju.</a:t>
            </a:r>
            <a:br>
              <a:rPr lang="pl-PL" dirty="0"/>
            </a:br>
            <a:endParaRPr lang="pl-PL" dirty="0"/>
          </a:p>
          <a:p>
            <a:endParaRPr lang="pl-PL" dirty="0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/>
              <a:t>LOKALNY PROGRAM REWITALIZACJI GMINY TYCZYN NA LATA 2016-2022</a:t>
            </a:r>
            <a:endParaRPr lang="en-US" dirty="0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26576983"/>
      </p:ext>
    </p:extLst>
  </p:cSld>
  <p:clrMapOvr>
    <a:masterClrMapping/>
  </p:clrMapOvr>
  <p:transition spd="med">
    <p:pull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l-PL" sz="4000" b="1" dirty="0"/>
              <a:t>Lokalny Program Rewitalizacji Gminy</a:t>
            </a:r>
            <a:endParaRPr lang="pl-PL" sz="4000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pl-PL" b="1" dirty="0"/>
              <a:t>Rewitalizację należy rozumieć jako: </a:t>
            </a:r>
            <a:br>
              <a:rPr lang="pl-PL" b="1" dirty="0"/>
            </a:br>
            <a:r>
              <a:rPr lang="pl-PL" sz="2800" b="1" dirty="0"/>
              <a:t>„wyprowadzanie ze stanu kryzysowego obszarów zdegradowanych poprzez przedsięwzięcia całościowe (integrujące interwencję na rzecz społeczności lokalnej, przestrzeni i lokalnej gospodarki), skoncentrowane terytorialnie i prowadzone we współpracy z lokalną społecznością, </a:t>
            </a:r>
            <a:br>
              <a:rPr lang="pl-PL" sz="2800" b="1" dirty="0"/>
            </a:br>
            <a:r>
              <a:rPr lang="pl-PL" sz="2800" b="1" dirty="0"/>
              <a:t>w sposób zaplanowany oraz zintegrowany przez określenie i realizację programów rewitalizacji”</a:t>
            </a:r>
            <a:endParaRPr lang="pl-PL" b="1" dirty="0"/>
          </a:p>
          <a:p>
            <a:endParaRPr lang="pl-PL" b="1" dirty="0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/>
              <a:t>LOKALNY PROGRAM REWITALIZACJI GMINY TYCZYN NA LATA 2016-2022</a:t>
            </a:r>
            <a:endParaRPr lang="en-US" dirty="0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61303980"/>
      </p:ext>
    </p:extLst>
  </p:cSld>
  <p:clrMapOvr>
    <a:masterClrMapping/>
  </p:clrMapOvr>
  <p:transition spd="slow">
    <p:cover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l-PL" sz="4000" b="1" dirty="0"/>
              <a:t>Lokalny Program Rewitalizacji Gminy</a:t>
            </a:r>
            <a:endParaRPr lang="pl-PL" sz="4000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1069848" y="2093976"/>
            <a:ext cx="10058400" cy="3155267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pl-PL" sz="3200" b="1" dirty="0"/>
              <a:t>Podstawowym narzędziem tworzącym ramy operacyjne i płaszczyznę koordynacji działań rewitalizacyjnych jest </a:t>
            </a:r>
            <a:r>
              <a:rPr lang="pl-PL" sz="3200" b="1" dirty="0">
                <a:solidFill>
                  <a:srgbClr val="FF0000"/>
                </a:solidFill>
              </a:rPr>
              <a:t>Program Rewitalizacji</a:t>
            </a:r>
            <a:r>
              <a:rPr lang="pl-PL" sz="3200" b="1" dirty="0"/>
              <a:t>, który opracowywany i przyjmowany jest przez samorząd gminy w drodze uchwały na podstawie art. 18 ust. 2 pkt 6 ustawy o samorządzie</a:t>
            </a:r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/>
              <a:t>LOKALNY PROGRAM REWITALIZACJI GMINY TYCZYN NA LATA 2016-2022</a:t>
            </a:r>
            <a:endParaRPr lang="en-US" dirty="0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03360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l-PL" sz="4000" b="1" dirty="0"/>
              <a:t>Lokalny Program Rewitalizacji Gminy</a:t>
            </a:r>
            <a:endParaRPr lang="pl-PL" sz="4000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1069848" y="2093976"/>
            <a:ext cx="10314014" cy="371120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pl-PL" sz="2400" b="1" dirty="0"/>
              <a:t>Lokalny Program Rewitalizacji Gminy Tyczyn na lata 2016-2022 opracowany został zgodnie z zasadami określonymi w </a:t>
            </a:r>
            <a:r>
              <a:rPr lang="pl-PL" sz="2400" b="1" i="1" dirty="0">
                <a:solidFill>
                  <a:srgbClr val="FF0000"/>
                </a:solidFill>
              </a:rPr>
              <a:t>Wytycznych w zakresie rewitalizacji w programach operacyjnych na lata 2014-2020, wydane przez Ministerstwo Rozwoju, Warszawa, 2 sierpnia 2016 </a:t>
            </a:r>
            <a:r>
              <a:rPr lang="pl-PL" sz="2400" b="1" dirty="0"/>
              <a:t>r. oraz zgodnie z </a:t>
            </a:r>
            <a:r>
              <a:rPr lang="pl-PL" sz="2400" b="1" dirty="0">
                <a:solidFill>
                  <a:srgbClr val="0070C0"/>
                </a:solidFill>
              </a:rPr>
              <a:t>Instrukcją przygotowania programów rewitalizacji w zakresie wsparcia w ramach Regionalnego Programu Operacyjnego Województwa Podkarpackiego na lata 2014-2020</a:t>
            </a:r>
            <a:r>
              <a:rPr lang="pl-PL" sz="2400" b="1" dirty="0"/>
              <a:t> (Załącznik do Uchwały nr 194/3956/16 Zarządu Województwa Podkarpackiego w Rzeszowie z dnia 12 lipca 2016 r.).</a:t>
            </a:r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/>
              <a:t>LOKALNY PROGRAM REWITALIZACJI GMINY TYCZYN NA LATA 2016-2022</a:t>
            </a:r>
            <a:endParaRPr lang="en-US" dirty="0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79388591"/>
      </p:ext>
    </p:extLst>
  </p:cSld>
  <p:clrMapOvr>
    <a:masterClrMapping/>
  </p:clrMapOvr>
  <p:transition spd="slow">
    <p:comb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b="1" dirty="0"/>
              <a:t>Lokalny Program Rewitalizacji Gminy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1069848" y="2121408"/>
            <a:ext cx="10058400" cy="405079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l-PL" sz="2400" b="1" dirty="0"/>
              <a:t>Głównym założeniem </a:t>
            </a:r>
          </a:p>
          <a:p>
            <a:pPr marL="0" indent="0" algn="ctr">
              <a:buNone/>
            </a:pPr>
            <a:br>
              <a:rPr lang="pl-PL" sz="2400" dirty="0"/>
            </a:br>
            <a:r>
              <a:rPr lang="pl-PL" sz="2400" b="1" dirty="0">
                <a:solidFill>
                  <a:srgbClr val="0070C0"/>
                </a:solidFill>
              </a:rPr>
              <a:t>Lokalnego Programu Rewitalizacji Gminy Tyczyn                                           na lata 2016-2022 </a:t>
            </a:r>
            <a:br>
              <a:rPr lang="pl-PL" sz="2400" dirty="0"/>
            </a:br>
            <a:r>
              <a:rPr lang="pl-PL" sz="2400" dirty="0"/>
              <a:t>jest prowadzenie działań kompleksowych w celu inicjowania przemian przestrzennych, technicznych, ekonomicznych i przede wszystkim społecznych, których celem jest przywrócenie funkcjonalności poszczególnych terenów i stworzenie warunków dla rozwoju kapitału ludzkiego i społecznego na obszarze problemowym/zdegradowanym – wymagającym interwencji publicznej.</a:t>
            </a:r>
          </a:p>
          <a:p>
            <a:pPr algn="ctr"/>
            <a:endParaRPr lang="pl-PL" sz="2400" dirty="0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 dirty="0"/>
              <a:t>LOKALNY PROGRAM REWITALIZACJI GMINY TYCZYN NA LATA 2016-2022</a:t>
            </a:r>
            <a:endParaRPr lang="en-US" dirty="0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01455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b="1" dirty="0"/>
              <a:t>Lokalny Program Rewitalizacji Gminy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709120" y="2457974"/>
            <a:ext cx="10775407" cy="3389153"/>
          </a:xfrm>
        </p:spPr>
        <p:txBody>
          <a:bodyPr/>
          <a:lstStyle/>
          <a:p>
            <a:r>
              <a:rPr lang="pl-PL" dirty="0"/>
              <a:t>Lokalny Program Rewitalizacji Gminy składa się z następujących części: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pl-PL" b="1" dirty="0"/>
              <a:t> Część wprowadzająca</a:t>
            </a:r>
            <a:r>
              <a:rPr lang="pl-PL" dirty="0"/>
              <a:t> zawiera ogólne informacje dotyczące metodologii opracowania LPR-u oraz opis zaangażowania społeczności lokalnej w ten proces, a także uwarunkowania zewnętrzne dokumentu, tj. strategiczno-programowe </a:t>
            </a:r>
            <a:br>
              <a:rPr lang="pl-PL" dirty="0"/>
            </a:br>
            <a:r>
              <a:rPr lang="pl-PL" dirty="0"/>
              <a:t>i środowiskowe.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pl-PL" b="1" dirty="0"/>
              <a:t> Część diagnostyczno-analityczna </a:t>
            </a:r>
            <a:r>
              <a:rPr lang="pl-PL" dirty="0"/>
              <a:t>obejmuje charakterystykę obecnej sytuacji </a:t>
            </a:r>
            <a:br>
              <a:rPr lang="pl-PL" dirty="0"/>
            </a:br>
            <a:r>
              <a:rPr lang="pl-PL" dirty="0"/>
              <a:t>w Gminie w sferze przestrzennej, społecznej, gospodarczej, środowiskowej i kulturowej wraz ze skwantyfikowanymi danymi oraz ich analizą, celem identyfikacji problemów i delimitacji obszarów kryzysowych w Gminie.</a:t>
            </a:r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/>
              <a:t>LOKALNY PROGRAM REWITALIZACJI GMINY TYCZYN NA LATA 2016-2022</a:t>
            </a:r>
            <a:endParaRPr lang="en-US" dirty="0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9635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pl-PL" sz="4000" dirty="0"/>
              <a:t>Celem nadrzędnym Lokalnego Programu Rewitalizacji Gminy Tyczyn </a:t>
            </a:r>
            <a:br>
              <a:rPr lang="pl-PL" sz="4000" dirty="0"/>
            </a:br>
            <a:r>
              <a:rPr lang="pl-PL" sz="4000" dirty="0"/>
              <a:t>na lata 2016-2022 jest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/>
              <a:t>LOKALNY PROGRAM REWITALIZACJI GMINY TYCZYN NA LATA 2016-2022</a:t>
            </a:r>
            <a:endParaRPr lang="en-US" dirty="0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8</a:t>
            </a:fld>
            <a:endParaRPr lang="en-US" dirty="0"/>
          </a:p>
        </p:txBody>
      </p:sp>
      <p:sp>
        <p:nvSpPr>
          <p:cNvPr id="7" name="AutoShape 98"/>
          <p:cNvSpPr>
            <a:spLocks noChangeArrowheads="1"/>
          </p:cNvSpPr>
          <p:nvPr/>
        </p:nvSpPr>
        <p:spPr bwMode="auto">
          <a:xfrm>
            <a:off x="2179797" y="3065855"/>
            <a:ext cx="7937325" cy="2361821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63500" cmpd="thickThin">
            <a:solidFill>
              <a:srgbClr val="4F81BD"/>
            </a:solidFill>
            <a:round/>
            <a:headEnd/>
            <a:tailEnd/>
          </a:ln>
          <a:effectLst>
            <a:outerShdw dist="107763" dir="2700000" algn="ctr" rotWithShape="0">
              <a:srgbClr val="868686">
                <a:alpha val="50000"/>
              </a:srgb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altLang="pl-PL" sz="2800" b="1" i="1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„Poprawa jakości życia mieszkańców zdegradowanych obszarów  Gminy Tyczyn poprzez ograniczenie wysokiej koncentracji problemów społecznych, gospodarczych i przestrzennych”</a:t>
            </a:r>
            <a:endParaRPr kumimoji="0" lang="pl-PL" altLang="pl-PL" sz="2800" b="0" i="0" u="none" strike="noStrike" cap="none" normalizeH="0" baseline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l-PL" altLang="pl-PL" sz="40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0667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/>
              <a:t>LOKALNY PROGRAM REWITALIZACJI GMINY TYCZYN NA LATA 2016-2022</a:t>
            </a:r>
            <a:endParaRPr lang="en-US" dirty="0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9</a:t>
            </a:fld>
            <a:endParaRPr lang="en-US" dirty="0"/>
          </a:p>
        </p:txBody>
      </p:sp>
      <p:sp>
        <p:nvSpPr>
          <p:cNvPr id="8" name="AutoShape 100"/>
          <p:cNvSpPr>
            <a:spLocks noChangeArrowheads="1"/>
          </p:cNvSpPr>
          <p:nvPr/>
        </p:nvSpPr>
        <p:spPr bwMode="auto">
          <a:xfrm>
            <a:off x="1069848" y="1223617"/>
            <a:ext cx="2375205" cy="1050553"/>
          </a:xfrm>
          <a:prstGeom prst="downArrowCallout">
            <a:avLst>
              <a:gd name="adj1" fmla="val 72874"/>
              <a:gd name="adj2" fmla="val 72874"/>
              <a:gd name="adj3" fmla="val 16667"/>
              <a:gd name="adj4" fmla="val 66667"/>
            </a:avLst>
          </a:prstGeom>
          <a:gradFill rotWithShape="0">
            <a:gsLst>
              <a:gs pos="0">
                <a:srgbClr val="95B3D7"/>
              </a:gs>
              <a:gs pos="50000">
                <a:srgbClr val="DBE5F1"/>
              </a:gs>
              <a:gs pos="100000">
                <a:srgbClr val="95B3D7"/>
              </a:gs>
            </a:gsLst>
            <a:lin ang="18900000" scaled="1"/>
          </a:gradFill>
          <a:ln w="12700">
            <a:solidFill>
              <a:srgbClr val="95B3D7"/>
            </a:solidFill>
            <a:miter lim="800000"/>
            <a:headEnd/>
            <a:tailEnd/>
          </a:ln>
          <a:effectLst>
            <a:outerShdw dist="107763" dir="2700000" algn="ctr" rotWithShape="0">
              <a:srgbClr val="243F60">
                <a:alpha val="50000"/>
              </a:srgb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800"/>
              </a:spcAft>
              <a:buClrTx/>
              <a:buSzTx/>
              <a:buFontTx/>
              <a:buNone/>
              <a:tabLst/>
            </a:pPr>
            <a:r>
              <a:rPr kumimoji="0" lang="pl-PL" altLang="pl-PL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mbria" panose="02040503050406030204" pitchFamily="18" charset="0"/>
              </a:rPr>
              <a:t>CEL GŁÓWNY</a:t>
            </a:r>
            <a:endParaRPr kumimoji="0" lang="pl-PL" altLang="pl-PL" sz="3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9" name="AutoShape 99"/>
          <p:cNvSpPr>
            <a:spLocks noChangeArrowheads="1"/>
          </p:cNvSpPr>
          <p:nvPr/>
        </p:nvSpPr>
        <p:spPr bwMode="auto">
          <a:xfrm>
            <a:off x="1334067" y="2756705"/>
            <a:ext cx="9529962" cy="1882407"/>
          </a:xfrm>
          <a:prstGeom prst="roundRect">
            <a:avLst>
              <a:gd name="adj" fmla="val 16667"/>
            </a:avLst>
          </a:prstGeom>
          <a:gradFill rotWithShape="0">
            <a:gsLst>
              <a:gs pos="0">
                <a:srgbClr val="95B3D7"/>
              </a:gs>
              <a:gs pos="50000">
                <a:srgbClr val="DBE5F1"/>
              </a:gs>
              <a:gs pos="100000">
                <a:srgbClr val="95B3D7"/>
              </a:gs>
            </a:gsLst>
            <a:lin ang="18900000" scaled="1"/>
          </a:gradFill>
          <a:ln w="12700">
            <a:solidFill>
              <a:srgbClr val="95B3D7"/>
            </a:solidFill>
            <a:round/>
            <a:headEnd/>
            <a:tailEnd/>
          </a:ln>
          <a:effectLst>
            <a:outerShdw dist="107763" dir="2700000" algn="ctr" rotWithShape="0">
              <a:srgbClr val="243F60">
                <a:alpha val="50000"/>
              </a:srgb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800"/>
              </a:spcAft>
              <a:buClrTx/>
              <a:buSzTx/>
              <a:buFontTx/>
              <a:buNone/>
              <a:tabLst/>
            </a:pPr>
            <a:r>
              <a:rPr kumimoji="0" lang="pl-PL" altLang="pl-PL" sz="3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mbria" panose="02040503050406030204" pitchFamily="18" charset="0"/>
              </a:rPr>
              <a:t>Aktywna rewitalizacja społeczna                                  w powiązaniu z działaniami infrastrukturalnymi.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l-PL" altLang="pl-PL" sz="4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17187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pl-PL" sz="2400" b="1" dirty="0"/>
              <a:t>POZIOM I: PRZESTRZENNO-ŚRODOWISKOWY ORAZ INFRASTRUKTURALNY </a:t>
            </a:r>
            <a:endParaRPr lang="pl-PL" sz="2400" dirty="0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/>
              <a:t>LOKALNY PROGRAM REWITALIZACJI GMINY TYCZYN NA LATA 2016-2022</a:t>
            </a:r>
            <a:endParaRPr lang="en-US" dirty="0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10</a:t>
            </a:fld>
            <a:endParaRPr lang="en-US" dirty="0"/>
          </a:p>
        </p:txBody>
      </p:sp>
      <p:pic>
        <p:nvPicPr>
          <p:cNvPr id="13" name="Symbol zastępczy zawartości 12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41968" y="2093976"/>
            <a:ext cx="10086816" cy="40147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57574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b="1" dirty="0"/>
              <a:t>POZIOM II: SPOŁECZNO-GOSPODARCZY </a:t>
            </a:r>
            <a:br>
              <a:rPr lang="pl-PL" dirty="0"/>
            </a:br>
            <a:endParaRPr lang="pl-PL" dirty="0"/>
          </a:p>
        </p:txBody>
      </p:sp>
      <p:pic>
        <p:nvPicPr>
          <p:cNvPr id="8" name="Symbol zastępczy zawartości 7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69848" y="1513609"/>
            <a:ext cx="10198782" cy="4598025"/>
          </a:xfrm>
          <a:prstGeom prst="rect">
            <a:avLst/>
          </a:prstGeom>
        </p:spPr>
      </p:pic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/>
              <a:t>LOKALNY PROGRAM REWITALIZACJI GMINY TYCZYN NA LATA 2016-2022</a:t>
            </a:r>
            <a:endParaRPr lang="en-US" dirty="0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235991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ytuł 5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pl-PL" dirty="0"/>
              <a:t>Zadania rewitalizacyjne</a:t>
            </a:r>
          </a:p>
        </p:txBody>
      </p:sp>
      <p:sp>
        <p:nvSpPr>
          <p:cNvPr id="7" name="Podtytuł 6"/>
          <p:cNvSpPr>
            <a:spLocks noGrp="1"/>
          </p:cNvSpPr>
          <p:nvPr>
            <p:ph type="subTitle" idx="1"/>
          </p:nvPr>
        </p:nvSpPr>
        <p:spPr>
          <a:xfrm>
            <a:off x="1069847" y="4389119"/>
            <a:ext cx="8522885" cy="1546459"/>
          </a:xfrm>
        </p:spPr>
        <p:txBody>
          <a:bodyPr>
            <a:normAutofit/>
          </a:bodyPr>
          <a:lstStyle/>
          <a:p>
            <a:pPr algn="ctr"/>
            <a:r>
              <a:rPr lang="pl-PL" sz="2800" dirty="0"/>
              <a:t>W wyniku naboru wniosków i przeprowadzonych konsultacji społecznych do Programu zgłoszono ogółem </a:t>
            </a:r>
            <a:r>
              <a:rPr lang="pl-PL" sz="2800" b="1" dirty="0"/>
              <a:t>12 projektów</a:t>
            </a:r>
            <a:r>
              <a:rPr lang="pl-PL" sz="2800" dirty="0"/>
              <a:t>. </a:t>
            </a:r>
          </a:p>
          <a:p>
            <a:pPr algn="ctr"/>
            <a:endParaRPr lang="pl-PL" sz="2800" dirty="0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/>
              <a:t>LOKALNY PROGRAM REWITALIZACJI GMINY TYCZYN NA LATA 2016-2022</a:t>
            </a:r>
            <a:endParaRPr lang="en-US" dirty="0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747413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088136" y="225841"/>
            <a:ext cx="10058400" cy="1099365"/>
          </a:xfrm>
        </p:spPr>
        <p:txBody>
          <a:bodyPr>
            <a:normAutofit/>
          </a:bodyPr>
          <a:lstStyle/>
          <a:p>
            <a:r>
              <a:rPr lang="pl-PL" sz="3200" dirty="0"/>
              <a:t>Zadania inwestycyjne –sfera przestrzenno-</a:t>
            </a:r>
            <a:r>
              <a:rPr lang="pl-PL" sz="3200" dirty="0" err="1"/>
              <a:t>funkcjionalna</a:t>
            </a:r>
            <a:endParaRPr lang="pl-PL" sz="3200" dirty="0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/>
              <a:t>LOKALNY PROGRAM REWITALIZACJI GMINY TYCZYN NA LATA 2016-2022</a:t>
            </a:r>
            <a:endParaRPr lang="en-US" dirty="0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13</a:t>
            </a:fld>
            <a:endParaRPr lang="en-US" dirty="0"/>
          </a:p>
        </p:txBody>
      </p:sp>
      <p:graphicFrame>
        <p:nvGraphicFramePr>
          <p:cNvPr id="12" name="Tabela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10352442"/>
              </p:ext>
            </p:extLst>
          </p:nvPr>
        </p:nvGraphicFramePr>
        <p:xfrm>
          <a:off x="1013824" y="1805403"/>
          <a:ext cx="9984143" cy="4013518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1488180">
                  <a:extLst>
                    <a:ext uri="{9D8B030D-6E8A-4147-A177-3AD203B41FA5}">
                      <a16:colId xmlns:a16="http://schemas.microsoft.com/office/drawing/2014/main" val="1222115700"/>
                    </a:ext>
                  </a:extLst>
                </a:gridCol>
                <a:gridCol w="4128195">
                  <a:extLst>
                    <a:ext uri="{9D8B030D-6E8A-4147-A177-3AD203B41FA5}">
                      <a16:colId xmlns:a16="http://schemas.microsoft.com/office/drawing/2014/main" val="3620908807"/>
                    </a:ext>
                  </a:extLst>
                </a:gridCol>
                <a:gridCol w="2455911">
                  <a:extLst>
                    <a:ext uri="{9D8B030D-6E8A-4147-A177-3AD203B41FA5}">
                      <a16:colId xmlns:a16="http://schemas.microsoft.com/office/drawing/2014/main" val="88184104"/>
                    </a:ext>
                  </a:extLst>
                </a:gridCol>
                <a:gridCol w="1911857">
                  <a:extLst>
                    <a:ext uri="{9D8B030D-6E8A-4147-A177-3AD203B41FA5}">
                      <a16:colId xmlns:a16="http://schemas.microsoft.com/office/drawing/2014/main" val="4145586601"/>
                    </a:ext>
                  </a:extLst>
                </a:gridCol>
              </a:tblGrid>
              <a:tr h="34815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900">
                          <a:effectLst/>
                        </a:rPr>
                        <a:t>Numer zadania</a:t>
                      </a:r>
                      <a:endParaRPr lang="pl-PL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900" dirty="0">
                          <a:effectLst/>
                        </a:rPr>
                        <a:t>Tytuł zadania</a:t>
                      </a:r>
                      <a:endParaRPr lang="pl-PL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900">
                          <a:effectLst/>
                        </a:rPr>
                        <a:t>Okres realizacji</a:t>
                      </a:r>
                      <a:endParaRPr lang="pl-PL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900">
                          <a:effectLst/>
                        </a:rPr>
                        <a:t>Kwota</a:t>
                      </a:r>
                      <a:endParaRPr lang="pl-PL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958060509"/>
                  </a:ext>
                </a:extLst>
              </a:tr>
              <a:tr h="59111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900">
                          <a:effectLst/>
                        </a:rPr>
                        <a:t>Z/IN/1/2020</a:t>
                      </a:r>
                      <a:endParaRPr lang="pl-PL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100" b="1" dirty="0">
                          <a:solidFill>
                            <a:schemeClr val="tx1"/>
                          </a:solidFill>
                          <a:effectLst/>
                        </a:rPr>
                        <a:t>Rewitalizacja zespołu parkowego w Tyczynie – zadanie realizowane przez Gminę Tyczyn oraz Powiat Rzeszowski</a:t>
                      </a:r>
                      <a:endParaRPr lang="pl-PL" sz="16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900">
                          <a:effectLst/>
                        </a:rPr>
                        <a:t>2018 – 2020</a:t>
                      </a:r>
                      <a:endParaRPr lang="pl-PL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900">
                          <a:effectLst/>
                        </a:rPr>
                        <a:t>3 000 000,00</a:t>
                      </a:r>
                      <a:endParaRPr lang="pl-PL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459046458"/>
                  </a:ext>
                </a:extLst>
              </a:tr>
              <a:tr h="88500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900">
                          <a:effectLst/>
                        </a:rPr>
                        <a:t>Z/IN/2/2020</a:t>
                      </a:r>
                      <a:endParaRPr lang="pl-PL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100" b="1" dirty="0">
                          <a:solidFill>
                            <a:schemeClr val="tx1"/>
                          </a:solidFill>
                          <a:effectLst/>
                        </a:rPr>
                        <a:t>Rozbudowa i adaptacja budynku łącznika między Gimnazjum Publicznym im. św. Jana Pawła II i halą sportową</a:t>
                      </a:r>
                      <a:endParaRPr lang="pl-PL" sz="16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900">
                          <a:effectLst/>
                        </a:rPr>
                        <a:t>2018 – 2020</a:t>
                      </a:r>
                      <a:endParaRPr lang="pl-PL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900">
                          <a:effectLst/>
                        </a:rPr>
                        <a:t>2 800 000,00</a:t>
                      </a:r>
                      <a:endParaRPr lang="pl-PL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345072715"/>
                  </a:ext>
                </a:extLst>
              </a:tr>
              <a:tr h="75643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900">
                          <a:effectLst/>
                        </a:rPr>
                        <a:t>Z/IN/3/2022</a:t>
                      </a:r>
                      <a:endParaRPr lang="pl-PL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100" b="1" dirty="0">
                          <a:solidFill>
                            <a:schemeClr val="tx1"/>
                          </a:solidFill>
                          <a:effectLst/>
                        </a:rPr>
                        <a:t>Rewitalizacja obszaru rynku w Tyczynie wraz z przyległymi uliczkami</a:t>
                      </a:r>
                      <a:endParaRPr lang="pl-PL" sz="16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900">
                          <a:effectLst/>
                        </a:rPr>
                        <a:t>2018 - 2022</a:t>
                      </a:r>
                      <a:endParaRPr lang="pl-PL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900">
                          <a:effectLst/>
                        </a:rPr>
                        <a:t>4 000 000,00</a:t>
                      </a:r>
                      <a:endParaRPr lang="pl-PL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478424635"/>
                  </a:ext>
                </a:extLst>
              </a:tr>
              <a:tr h="49259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900">
                          <a:effectLst/>
                        </a:rPr>
                        <a:t>Z/IN/4/2020</a:t>
                      </a:r>
                      <a:endParaRPr lang="pl-PL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100" b="1" dirty="0">
                          <a:solidFill>
                            <a:schemeClr val="tx1"/>
                          </a:solidFill>
                          <a:effectLst/>
                        </a:rPr>
                        <a:t>Remont budynku dawnego Sądu Grodzkiego w Tyczynie</a:t>
                      </a:r>
                      <a:endParaRPr lang="pl-PL" sz="16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900">
                          <a:effectLst/>
                        </a:rPr>
                        <a:t>2018 – 2020</a:t>
                      </a:r>
                      <a:endParaRPr lang="pl-PL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900">
                          <a:effectLst/>
                        </a:rPr>
                        <a:t>1 500 000,00</a:t>
                      </a:r>
                      <a:endParaRPr lang="pl-PL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487260734"/>
                  </a:ext>
                </a:extLst>
              </a:tr>
              <a:tr h="40142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900">
                          <a:effectLst/>
                        </a:rPr>
                        <a:t>Z/IN/5/2019</a:t>
                      </a:r>
                      <a:endParaRPr lang="pl-PL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100" b="1" dirty="0">
                          <a:solidFill>
                            <a:schemeClr val="tx1"/>
                          </a:solidFill>
                          <a:effectLst/>
                        </a:rPr>
                        <a:t>Przebudowa oficyny zespołu pałacowo-parkowego w Tyczynie o salę gimnastyczną dla Zespołu Szkół w Tyczynie wraz zagospodarowaniem terenu</a:t>
                      </a:r>
                      <a:endParaRPr lang="pl-PL" sz="16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900">
                          <a:effectLst/>
                        </a:rPr>
                        <a:t>2017 - 2019</a:t>
                      </a:r>
                      <a:endParaRPr lang="pl-PL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900">
                          <a:effectLst/>
                        </a:rPr>
                        <a:t>10 000 000,00</a:t>
                      </a:r>
                      <a:endParaRPr lang="pl-PL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996765793"/>
                  </a:ext>
                </a:extLst>
              </a:tr>
              <a:tr h="37404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900">
                          <a:effectLst/>
                        </a:rPr>
                        <a:t>Z/IN/6/2019</a:t>
                      </a:r>
                      <a:endParaRPr lang="pl-PL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100" b="1" dirty="0">
                          <a:solidFill>
                            <a:schemeClr val="tx1"/>
                          </a:solidFill>
                          <a:effectLst/>
                        </a:rPr>
                        <a:t>Rewitalizacja budynku starej plebanii w Tyczynie</a:t>
                      </a:r>
                      <a:endParaRPr lang="pl-PL" sz="16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900">
                          <a:effectLst/>
                        </a:rPr>
                        <a:t>2018-2019</a:t>
                      </a:r>
                      <a:endParaRPr lang="pl-PL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900" dirty="0">
                          <a:effectLst/>
                        </a:rPr>
                        <a:t>610 000,00</a:t>
                      </a:r>
                      <a:endParaRPr lang="pl-PL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41310378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591803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069848" y="484632"/>
            <a:ext cx="10058400" cy="894989"/>
          </a:xfrm>
        </p:spPr>
        <p:txBody>
          <a:bodyPr/>
          <a:lstStyle/>
          <a:p>
            <a:pPr algn="ctr"/>
            <a:r>
              <a:rPr lang="pl-PL" dirty="0"/>
              <a:t>Zadania społeczno-gospodarcze</a:t>
            </a:r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/>
              <a:t>LOKALNY PROGRAM REWITALIZACJI GMINY TYCZYN NA LATA 2016-2022</a:t>
            </a:r>
            <a:endParaRPr lang="en-US" dirty="0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14</a:t>
            </a:fld>
            <a:endParaRPr lang="en-US" dirty="0"/>
          </a:p>
        </p:txBody>
      </p:sp>
      <p:graphicFrame>
        <p:nvGraphicFramePr>
          <p:cNvPr id="9" name="Symbol zastępczy zawartości 8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43843162"/>
              </p:ext>
            </p:extLst>
          </p:nvPr>
        </p:nvGraphicFramePr>
        <p:xfrm>
          <a:off x="1622424" y="1577128"/>
          <a:ext cx="9505824" cy="4177719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1599072">
                  <a:extLst>
                    <a:ext uri="{9D8B030D-6E8A-4147-A177-3AD203B41FA5}">
                      <a16:colId xmlns:a16="http://schemas.microsoft.com/office/drawing/2014/main" val="107230681"/>
                    </a:ext>
                  </a:extLst>
                </a:gridCol>
                <a:gridCol w="3705066">
                  <a:extLst>
                    <a:ext uri="{9D8B030D-6E8A-4147-A177-3AD203B41FA5}">
                      <a16:colId xmlns:a16="http://schemas.microsoft.com/office/drawing/2014/main" val="423451397"/>
                    </a:ext>
                  </a:extLst>
                </a:gridCol>
                <a:gridCol w="2254362">
                  <a:extLst>
                    <a:ext uri="{9D8B030D-6E8A-4147-A177-3AD203B41FA5}">
                      <a16:colId xmlns:a16="http://schemas.microsoft.com/office/drawing/2014/main" val="495801046"/>
                    </a:ext>
                  </a:extLst>
                </a:gridCol>
                <a:gridCol w="1947324">
                  <a:extLst>
                    <a:ext uri="{9D8B030D-6E8A-4147-A177-3AD203B41FA5}">
                      <a16:colId xmlns:a16="http://schemas.microsoft.com/office/drawing/2014/main" val="595197133"/>
                    </a:ext>
                  </a:extLst>
                </a:gridCol>
              </a:tblGrid>
              <a:tr h="49044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900">
                          <a:effectLst/>
                        </a:rPr>
                        <a:t>Numer zadania</a:t>
                      </a:r>
                      <a:endParaRPr lang="pl-PL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900">
                          <a:effectLst/>
                        </a:rPr>
                        <a:t>Tytuł zadania</a:t>
                      </a:r>
                      <a:endParaRPr lang="pl-PL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900">
                          <a:effectLst/>
                        </a:rPr>
                        <a:t>Okres realizacji</a:t>
                      </a:r>
                      <a:endParaRPr lang="pl-PL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900">
                          <a:effectLst/>
                        </a:rPr>
                        <a:t>Kwota</a:t>
                      </a:r>
                      <a:endParaRPr lang="pl-PL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941910539"/>
                  </a:ext>
                </a:extLst>
              </a:tr>
              <a:tr h="47267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900">
                          <a:effectLst/>
                        </a:rPr>
                        <a:t>Z/SP/1/2018</a:t>
                      </a:r>
                      <a:endParaRPr lang="pl-PL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200" b="1" dirty="0">
                          <a:solidFill>
                            <a:schemeClr val="tx1"/>
                          </a:solidFill>
                          <a:effectLst/>
                        </a:rPr>
                        <a:t>Dać Dzieciom Szansę</a:t>
                      </a:r>
                      <a:endParaRPr lang="pl-PL" sz="18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050" dirty="0">
                          <a:solidFill>
                            <a:schemeClr val="tx1"/>
                          </a:solidFill>
                          <a:effectLst/>
                        </a:rPr>
                        <a:t>2017 – 2018 </a:t>
                      </a:r>
                      <a:endParaRPr lang="pl-PL" sz="1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050" dirty="0">
                          <a:solidFill>
                            <a:srgbClr val="FFFF00"/>
                          </a:solidFill>
                          <a:effectLst/>
                        </a:rPr>
                        <a:t>300 000,00</a:t>
                      </a:r>
                      <a:endParaRPr lang="pl-PL" sz="1400" dirty="0">
                        <a:solidFill>
                          <a:srgbClr val="FFFF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544130124"/>
                  </a:ext>
                </a:extLst>
              </a:tr>
              <a:tr h="94346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900">
                          <a:effectLst/>
                        </a:rPr>
                        <a:t>Z/SP/2/2020 </a:t>
                      </a:r>
                      <a:endParaRPr lang="pl-PL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200" b="1" dirty="0">
                          <a:solidFill>
                            <a:schemeClr val="tx1"/>
                          </a:solidFill>
                          <a:effectLst/>
                        </a:rPr>
                        <a:t>Utworzenie filii Środowiskowego Domu Samopomocy z przeznaczeniem dla osób z otępieniem w chorobie Alzheimera</a:t>
                      </a:r>
                      <a:endParaRPr lang="pl-PL" sz="18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050" dirty="0">
                          <a:solidFill>
                            <a:schemeClr val="tx1"/>
                          </a:solidFill>
                          <a:effectLst/>
                        </a:rPr>
                        <a:t>2017 – 2020 </a:t>
                      </a:r>
                      <a:endParaRPr lang="pl-PL" sz="1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050" dirty="0">
                          <a:solidFill>
                            <a:srgbClr val="FFFF00"/>
                          </a:solidFill>
                          <a:effectLst/>
                        </a:rPr>
                        <a:t>1 570 000</a:t>
                      </a:r>
                      <a:endParaRPr lang="pl-PL" sz="1400" dirty="0">
                        <a:solidFill>
                          <a:srgbClr val="FFFF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64648570"/>
                  </a:ext>
                </a:extLst>
              </a:tr>
              <a:tr h="50995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900">
                          <a:effectLst/>
                        </a:rPr>
                        <a:t>Z/SP/3/2020</a:t>
                      </a:r>
                      <a:endParaRPr lang="pl-PL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200" b="1" dirty="0">
                          <a:solidFill>
                            <a:schemeClr val="tx1"/>
                          </a:solidFill>
                          <a:effectLst/>
                        </a:rPr>
                        <a:t>Wsparcie rozwoju przedsiębiorczości na terenie ROF</a:t>
                      </a:r>
                      <a:endParaRPr lang="pl-PL" sz="18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050" dirty="0">
                          <a:solidFill>
                            <a:schemeClr val="tx1"/>
                          </a:solidFill>
                          <a:effectLst/>
                        </a:rPr>
                        <a:t>2017 – 2020 </a:t>
                      </a:r>
                      <a:endParaRPr lang="pl-PL" sz="1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050" dirty="0">
                          <a:solidFill>
                            <a:srgbClr val="FFFF00"/>
                          </a:solidFill>
                          <a:effectLst/>
                        </a:rPr>
                        <a:t>12 000 000,00</a:t>
                      </a:r>
                      <a:endParaRPr lang="pl-PL" sz="1400" dirty="0">
                        <a:solidFill>
                          <a:srgbClr val="FFFF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39130340"/>
                  </a:ext>
                </a:extLst>
              </a:tr>
              <a:tr h="62573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900">
                          <a:effectLst/>
                        </a:rPr>
                        <a:t>Z/SP/4/2020</a:t>
                      </a:r>
                      <a:endParaRPr lang="pl-PL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200" b="1" dirty="0">
                          <a:solidFill>
                            <a:schemeClr val="tx1"/>
                          </a:solidFill>
                          <a:effectLst/>
                        </a:rPr>
                        <a:t>Reintegracja osób zagrożonych marginalizacją społeczną</a:t>
                      </a:r>
                      <a:endParaRPr lang="pl-PL" sz="18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050" dirty="0">
                          <a:solidFill>
                            <a:schemeClr val="tx1"/>
                          </a:solidFill>
                          <a:effectLst/>
                        </a:rPr>
                        <a:t>2017 – 2020 </a:t>
                      </a:r>
                      <a:endParaRPr lang="pl-PL" sz="1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050" dirty="0">
                          <a:solidFill>
                            <a:srgbClr val="FFFF00"/>
                          </a:solidFill>
                          <a:effectLst/>
                        </a:rPr>
                        <a:t> </a:t>
                      </a:r>
                      <a:endParaRPr lang="pl-PL" sz="1400" dirty="0">
                        <a:solidFill>
                          <a:srgbClr val="FFFF00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050" dirty="0">
                          <a:solidFill>
                            <a:srgbClr val="FFFF00"/>
                          </a:solidFill>
                          <a:effectLst/>
                        </a:rPr>
                        <a:t>12 000 000,00</a:t>
                      </a:r>
                      <a:endParaRPr lang="pl-PL" sz="1400" dirty="0">
                        <a:solidFill>
                          <a:srgbClr val="FFFF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797653569"/>
                  </a:ext>
                </a:extLst>
              </a:tr>
              <a:tr h="50995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900">
                          <a:effectLst/>
                        </a:rPr>
                        <a:t>Z/SP/5/2020</a:t>
                      </a:r>
                      <a:endParaRPr lang="pl-PL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200" b="1" dirty="0">
                          <a:solidFill>
                            <a:schemeClr val="tx1"/>
                          </a:solidFill>
                          <a:effectLst/>
                        </a:rPr>
                        <a:t>Zwiększenie dostępu do usług społecznych na terenie ROF</a:t>
                      </a:r>
                      <a:endParaRPr lang="pl-PL" sz="18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050" dirty="0">
                          <a:solidFill>
                            <a:schemeClr val="tx1"/>
                          </a:solidFill>
                          <a:effectLst/>
                        </a:rPr>
                        <a:t>2017 – 2020 </a:t>
                      </a:r>
                      <a:endParaRPr lang="pl-PL" sz="1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050" dirty="0">
                          <a:solidFill>
                            <a:srgbClr val="FFFF00"/>
                          </a:solidFill>
                          <a:effectLst/>
                        </a:rPr>
                        <a:t>6 000 000,00</a:t>
                      </a:r>
                      <a:endParaRPr lang="pl-PL" sz="1400" dirty="0">
                        <a:solidFill>
                          <a:srgbClr val="FFFF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811122650"/>
                  </a:ext>
                </a:extLst>
              </a:tr>
              <a:tr h="62547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900">
                          <a:effectLst/>
                        </a:rPr>
                        <a:t>Z/SP/6/2020</a:t>
                      </a:r>
                      <a:endParaRPr lang="pl-PL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200" b="1" dirty="0">
                          <a:solidFill>
                            <a:schemeClr val="tx1"/>
                          </a:solidFill>
                          <a:effectLst/>
                        </a:rPr>
                        <a:t>Poprawa dostępu do usług wsparcia rodziny i pieczy zastępczej</a:t>
                      </a:r>
                      <a:endParaRPr lang="pl-PL" sz="18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050" dirty="0">
                          <a:solidFill>
                            <a:schemeClr val="tx1"/>
                          </a:solidFill>
                          <a:effectLst/>
                        </a:rPr>
                        <a:t>2017 – 2020 </a:t>
                      </a:r>
                      <a:endParaRPr lang="pl-PL" sz="1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050" dirty="0">
                          <a:solidFill>
                            <a:srgbClr val="FFFF00"/>
                          </a:solidFill>
                          <a:effectLst/>
                        </a:rPr>
                        <a:t>6 000 000,00</a:t>
                      </a:r>
                      <a:endParaRPr lang="pl-PL" sz="1400" dirty="0">
                        <a:solidFill>
                          <a:srgbClr val="FFFF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84601688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17995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PLAN FINANSOWY </a:t>
            </a:r>
            <a:r>
              <a:rPr lang="pl-PL" sz="3200" dirty="0">
                <a:solidFill>
                  <a:schemeClr val="accent1">
                    <a:lumMod val="75000"/>
                  </a:schemeClr>
                </a:solidFill>
              </a:rPr>
              <a:t>zadania inwestycyjne</a:t>
            </a:r>
            <a:endParaRPr lang="pl-PL" dirty="0">
              <a:solidFill>
                <a:schemeClr val="accent1">
                  <a:lumMod val="75000"/>
                </a:schemeClr>
              </a:solidFill>
            </a:endParaRPr>
          </a:p>
        </p:txBody>
      </p:sp>
      <p:graphicFrame>
        <p:nvGraphicFramePr>
          <p:cNvPr id="6" name="Symbol zastępczy zawartości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29174878"/>
              </p:ext>
            </p:extLst>
          </p:nvPr>
        </p:nvGraphicFramePr>
        <p:xfrm>
          <a:off x="737558" y="1693061"/>
          <a:ext cx="10654692" cy="4483596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1387241">
                  <a:extLst>
                    <a:ext uri="{9D8B030D-6E8A-4147-A177-3AD203B41FA5}">
                      <a16:colId xmlns:a16="http://schemas.microsoft.com/office/drawing/2014/main" val="110896338"/>
                    </a:ext>
                  </a:extLst>
                </a:gridCol>
                <a:gridCol w="2307807">
                  <a:extLst>
                    <a:ext uri="{9D8B030D-6E8A-4147-A177-3AD203B41FA5}">
                      <a16:colId xmlns:a16="http://schemas.microsoft.com/office/drawing/2014/main" val="15132806"/>
                    </a:ext>
                  </a:extLst>
                </a:gridCol>
                <a:gridCol w="1764417">
                  <a:extLst>
                    <a:ext uri="{9D8B030D-6E8A-4147-A177-3AD203B41FA5}">
                      <a16:colId xmlns:a16="http://schemas.microsoft.com/office/drawing/2014/main" val="3676453873"/>
                    </a:ext>
                  </a:extLst>
                </a:gridCol>
                <a:gridCol w="1764417">
                  <a:extLst>
                    <a:ext uri="{9D8B030D-6E8A-4147-A177-3AD203B41FA5}">
                      <a16:colId xmlns:a16="http://schemas.microsoft.com/office/drawing/2014/main" val="3039849515"/>
                    </a:ext>
                  </a:extLst>
                </a:gridCol>
                <a:gridCol w="1014327">
                  <a:extLst>
                    <a:ext uri="{9D8B030D-6E8A-4147-A177-3AD203B41FA5}">
                      <a16:colId xmlns:a16="http://schemas.microsoft.com/office/drawing/2014/main" val="2138914862"/>
                    </a:ext>
                  </a:extLst>
                </a:gridCol>
                <a:gridCol w="1404288">
                  <a:extLst>
                    <a:ext uri="{9D8B030D-6E8A-4147-A177-3AD203B41FA5}">
                      <a16:colId xmlns:a16="http://schemas.microsoft.com/office/drawing/2014/main" val="3569757994"/>
                    </a:ext>
                  </a:extLst>
                </a:gridCol>
                <a:gridCol w="1012195">
                  <a:extLst>
                    <a:ext uri="{9D8B030D-6E8A-4147-A177-3AD203B41FA5}">
                      <a16:colId xmlns:a16="http://schemas.microsoft.com/office/drawing/2014/main" val="2186341159"/>
                    </a:ext>
                  </a:extLst>
                </a:gridCol>
              </a:tblGrid>
              <a:tr h="312350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000">
                          <a:effectLst/>
                        </a:rPr>
                        <a:t>LP.</a:t>
                      </a:r>
                      <a:endParaRPr lang="pl-PL" sz="10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671" marR="61671" marT="0" marB="0" anchor="ctr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000">
                          <a:effectLst/>
                        </a:rPr>
                        <a:t>Tytuł projektu</a:t>
                      </a:r>
                      <a:endParaRPr lang="pl-PL" sz="10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671" marR="61671" marT="0" marB="0" anchor="ctr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000">
                          <a:effectLst/>
                        </a:rPr>
                        <a:t>Okres realizacji [plan]</a:t>
                      </a:r>
                      <a:endParaRPr lang="pl-PL" sz="10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671" marR="61671" marT="0" marB="0" anchor="ctr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000">
                          <a:effectLst/>
                        </a:rPr>
                        <a:t>Szacunkowe nakłady [PLN/</a:t>
                      </a:r>
                      <a:endParaRPr lang="pl-PL" sz="10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671" marR="61671" marT="0" marB="0" anchor="ctr"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000">
                          <a:effectLst/>
                        </a:rPr>
                        <a:t>ŹRÓDŁA FINANSOWANIA </a:t>
                      </a:r>
                      <a:endParaRPr lang="pl-PL" sz="10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671" marR="61671" marT="0" marB="0" anchor="ctr"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02863215"/>
                  </a:ext>
                </a:extLst>
              </a:tr>
              <a:tr h="182157"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800">
                          <a:effectLst/>
                        </a:rPr>
                        <a:t>Fundusz</a:t>
                      </a:r>
                      <a:endParaRPr lang="pl-PL" sz="10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671" marR="6167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800">
                          <a:effectLst/>
                        </a:rPr>
                        <a:t>Urząd Gminy</a:t>
                      </a:r>
                      <a:endParaRPr lang="pl-PL" sz="10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671" marR="6167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800">
                          <a:effectLst/>
                        </a:rPr>
                        <a:t>Środki unijne</a:t>
                      </a:r>
                      <a:endParaRPr lang="pl-PL" sz="10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671" marR="61671" marT="0" marB="0" anchor="ctr"/>
                </a:tc>
                <a:extLst>
                  <a:ext uri="{0D108BD9-81ED-4DB2-BD59-A6C34878D82A}">
                    <a16:rowId xmlns:a16="http://schemas.microsoft.com/office/drawing/2014/main" val="2064312805"/>
                  </a:ext>
                </a:extLst>
              </a:tr>
              <a:tr h="56736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800" dirty="0">
                          <a:effectLst/>
                        </a:rPr>
                        <a:t>Z/IN/1/2020</a:t>
                      </a:r>
                      <a:endParaRPr lang="pl-PL" sz="10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671" marR="6167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900" b="1" dirty="0">
                          <a:effectLst/>
                        </a:rPr>
                        <a:t>Rewitalizacja zespołu parkowego w Tyczynie – zadanie realizowane przez Gminę Tyczyn oraz Powiat Rzeszowski</a:t>
                      </a:r>
                      <a:endParaRPr lang="pl-PL" sz="105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671" marR="6167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900" b="1">
                          <a:effectLst/>
                        </a:rPr>
                        <a:t>2018 – 2020</a:t>
                      </a:r>
                      <a:endParaRPr lang="pl-PL" sz="105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671" marR="6167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000" b="1" dirty="0">
                          <a:effectLst/>
                        </a:rPr>
                        <a:t>3 000 000,00</a:t>
                      </a:r>
                      <a:endParaRPr lang="pl-PL" sz="11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671" marR="6167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000" b="1" dirty="0">
                          <a:effectLst/>
                        </a:rPr>
                        <a:t>EFRR</a:t>
                      </a:r>
                      <a:endParaRPr lang="pl-PL" sz="11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671" marR="6167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050" b="1" dirty="0">
                          <a:effectLst/>
                        </a:rPr>
                        <a:t>TAK</a:t>
                      </a:r>
                      <a:endParaRPr lang="pl-PL" sz="11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671" marR="6167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050" b="1">
                          <a:effectLst/>
                        </a:rPr>
                        <a:t>RPO WP 2014-2020</a:t>
                      </a:r>
                      <a:endParaRPr lang="pl-PL" sz="11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671" marR="61671" marT="0" marB="0" anchor="ctr"/>
                </a:tc>
                <a:extLst>
                  <a:ext uri="{0D108BD9-81ED-4DB2-BD59-A6C34878D82A}">
                    <a16:rowId xmlns:a16="http://schemas.microsoft.com/office/drawing/2014/main" val="2739413569"/>
                  </a:ext>
                </a:extLst>
              </a:tr>
              <a:tr h="60528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800" dirty="0">
                          <a:effectLst/>
                        </a:rPr>
                        <a:t>Z/IN/2/2020</a:t>
                      </a:r>
                      <a:endParaRPr lang="pl-PL" sz="10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671" marR="6167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900" b="1" dirty="0">
                          <a:effectLst/>
                        </a:rPr>
                        <a:t>Rozbudowa i adaptacja budynku łącznika między Gimnazjum Publicznym im. św. Jana Pawła II i halą sportową</a:t>
                      </a:r>
                      <a:endParaRPr lang="pl-PL" sz="105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671" marR="6167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900" b="1">
                          <a:effectLst/>
                        </a:rPr>
                        <a:t>2018 – 2020</a:t>
                      </a:r>
                      <a:endParaRPr lang="pl-PL" sz="105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671" marR="6167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000" b="1">
                          <a:effectLst/>
                        </a:rPr>
                        <a:t>2 800 000,00</a:t>
                      </a:r>
                      <a:endParaRPr lang="pl-PL" sz="11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671" marR="6167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000" b="1">
                          <a:effectLst/>
                        </a:rPr>
                        <a:t>EFRR</a:t>
                      </a:r>
                      <a:endParaRPr lang="pl-PL" sz="11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671" marR="6167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050" b="1" dirty="0">
                          <a:effectLst/>
                        </a:rPr>
                        <a:t>TAK</a:t>
                      </a:r>
                      <a:endParaRPr lang="pl-PL" sz="11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671" marR="6167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050" b="1">
                          <a:effectLst/>
                        </a:rPr>
                        <a:t>RPO WP 2014-2020</a:t>
                      </a:r>
                      <a:endParaRPr lang="pl-PL" sz="11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671" marR="61671" marT="0" marB="0" anchor="ctr"/>
                </a:tc>
                <a:extLst>
                  <a:ext uri="{0D108BD9-81ED-4DB2-BD59-A6C34878D82A}">
                    <a16:rowId xmlns:a16="http://schemas.microsoft.com/office/drawing/2014/main" val="900325690"/>
                  </a:ext>
                </a:extLst>
              </a:tr>
              <a:tr h="51734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800" dirty="0">
                          <a:effectLst/>
                        </a:rPr>
                        <a:t>Z/IN/3/2022</a:t>
                      </a:r>
                      <a:endParaRPr lang="pl-PL" sz="10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671" marR="6167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900" b="1" dirty="0">
                          <a:effectLst/>
                        </a:rPr>
                        <a:t>Rewitalizacja obszaru rynku w Tyczynie wraz z przyległymi uliczkami</a:t>
                      </a:r>
                      <a:endParaRPr lang="pl-PL" sz="105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671" marR="6167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900" b="1">
                          <a:effectLst/>
                        </a:rPr>
                        <a:t>2018 - 2022</a:t>
                      </a:r>
                      <a:endParaRPr lang="pl-PL" sz="105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671" marR="6167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000" b="1">
                          <a:effectLst/>
                        </a:rPr>
                        <a:t>4 000 000,00</a:t>
                      </a:r>
                      <a:endParaRPr lang="pl-PL" sz="11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671" marR="6167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050" b="1">
                          <a:effectLst/>
                        </a:rPr>
                        <a:t>EFRR</a:t>
                      </a:r>
                      <a:endParaRPr lang="pl-PL" sz="11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671" marR="6167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050" b="1" dirty="0">
                          <a:effectLst/>
                        </a:rPr>
                        <a:t>TAK</a:t>
                      </a:r>
                      <a:endParaRPr lang="pl-PL" sz="11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671" marR="6167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050" b="1">
                          <a:effectLst/>
                        </a:rPr>
                        <a:t>RPO WP 2014</a:t>
                      </a:r>
                      <a:endParaRPr lang="pl-PL" sz="11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671" marR="61671" marT="0" marB="0" anchor="ctr"/>
                </a:tc>
                <a:extLst>
                  <a:ext uri="{0D108BD9-81ED-4DB2-BD59-A6C34878D82A}">
                    <a16:rowId xmlns:a16="http://schemas.microsoft.com/office/drawing/2014/main" val="1858497279"/>
                  </a:ext>
                </a:extLst>
              </a:tr>
              <a:tr h="33690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800" dirty="0">
                          <a:effectLst/>
                        </a:rPr>
                        <a:t>Z/IN/4/2020</a:t>
                      </a:r>
                      <a:endParaRPr lang="pl-PL" sz="10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671" marR="6167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900" b="1" dirty="0">
                          <a:effectLst/>
                        </a:rPr>
                        <a:t>Remont budynku dawnego Sądu Grodzkiego w Tyczynie</a:t>
                      </a:r>
                      <a:endParaRPr lang="pl-PL" sz="105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671" marR="6167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900" b="1">
                          <a:effectLst/>
                        </a:rPr>
                        <a:t>2018 – 2020</a:t>
                      </a:r>
                      <a:endParaRPr lang="pl-PL" sz="105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671" marR="6167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000" b="1">
                          <a:effectLst/>
                        </a:rPr>
                        <a:t>1 500 000,00</a:t>
                      </a:r>
                      <a:endParaRPr lang="pl-PL" sz="11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671" marR="6167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050" b="1">
                          <a:effectLst/>
                        </a:rPr>
                        <a:t>EFRR </a:t>
                      </a:r>
                      <a:endParaRPr lang="pl-PL" sz="11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671" marR="6167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050" b="1" dirty="0">
                          <a:effectLst/>
                        </a:rPr>
                        <a:t>TAK</a:t>
                      </a:r>
                      <a:endParaRPr lang="pl-PL" sz="11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671" marR="6167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050" b="1">
                          <a:effectLst/>
                        </a:rPr>
                        <a:t>RPO WP 2014</a:t>
                      </a:r>
                      <a:endParaRPr lang="pl-PL" sz="11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671" marR="61671" marT="0" marB="0" anchor="ctr"/>
                </a:tc>
                <a:extLst>
                  <a:ext uri="{0D108BD9-81ED-4DB2-BD59-A6C34878D82A}">
                    <a16:rowId xmlns:a16="http://schemas.microsoft.com/office/drawing/2014/main" val="1259870802"/>
                  </a:ext>
                </a:extLst>
              </a:tr>
              <a:tr h="42552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800" dirty="0">
                          <a:effectLst/>
                        </a:rPr>
                        <a:t>Z/IN/6/2019</a:t>
                      </a:r>
                      <a:endParaRPr lang="pl-PL" sz="10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671" marR="6167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900" b="1" dirty="0">
                          <a:effectLst/>
                        </a:rPr>
                        <a:t>Przebudowa oficyny zespołu pałacowo-parkowego w Tyczynie o salę gimnastyczną dla Zespołu Szkół w Tyczynie wraz z zagospodarowaniem terenu</a:t>
                      </a:r>
                      <a:endParaRPr lang="pl-PL" sz="105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671" marR="6167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900" b="1" dirty="0">
                          <a:effectLst/>
                        </a:rPr>
                        <a:t>2017 - 2019</a:t>
                      </a:r>
                      <a:endParaRPr lang="pl-PL" sz="105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671" marR="6167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000" b="1">
                          <a:effectLst/>
                        </a:rPr>
                        <a:t>10 000 000,00</a:t>
                      </a:r>
                      <a:endParaRPr lang="pl-PL" sz="11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671" marR="6167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050" b="1">
                          <a:effectLst/>
                        </a:rPr>
                        <a:t>EFRR </a:t>
                      </a:r>
                      <a:endParaRPr lang="pl-PL" sz="11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671" marR="6167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050" b="1" dirty="0">
                          <a:effectLst/>
                        </a:rPr>
                        <a:t>TAK</a:t>
                      </a:r>
                      <a:endParaRPr lang="pl-PL" sz="11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671" marR="6167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050" b="1">
                          <a:effectLst/>
                        </a:rPr>
                        <a:t>RPO WP 2014</a:t>
                      </a:r>
                      <a:endParaRPr lang="pl-PL" sz="11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671" marR="61671" marT="0" marB="0" anchor="ctr"/>
                </a:tc>
                <a:extLst>
                  <a:ext uri="{0D108BD9-81ED-4DB2-BD59-A6C34878D82A}">
                    <a16:rowId xmlns:a16="http://schemas.microsoft.com/office/drawing/2014/main" val="2434700134"/>
                  </a:ext>
                </a:extLst>
              </a:tr>
              <a:tr h="33690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800" dirty="0">
                          <a:effectLst/>
                        </a:rPr>
                        <a:t>Z/IN/6/2019</a:t>
                      </a:r>
                      <a:endParaRPr lang="pl-PL" sz="10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671" marR="6167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900" b="1" dirty="0">
                          <a:solidFill>
                            <a:srgbClr val="002060"/>
                          </a:solidFill>
                          <a:effectLst/>
                        </a:rPr>
                        <a:t>Rewitalizacja budynku starej plebanii w Tyczynie</a:t>
                      </a:r>
                      <a:endParaRPr lang="pl-PL" sz="1050" b="1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671" marR="61671" marT="0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900" b="1" dirty="0">
                          <a:solidFill>
                            <a:srgbClr val="002060"/>
                          </a:solidFill>
                          <a:effectLst/>
                        </a:rPr>
                        <a:t>2018 - 2019</a:t>
                      </a:r>
                      <a:endParaRPr lang="pl-PL" sz="1050" b="1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671" marR="61671" marT="0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000" b="1" dirty="0">
                          <a:solidFill>
                            <a:srgbClr val="002060"/>
                          </a:solidFill>
                          <a:effectLst/>
                        </a:rPr>
                        <a:t>610 000,00</a:t>
                      </a:r>
                      <a:endParaRPr lang="pl-PL" sz="1100" b="1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671" marR="61671" marT="0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050" b="1" dirty="0">
                          <a:solidFill>
                            <a:srgbClr val="002060"/>
                          </a:solidFill>
                          <a:effectLst/>
                        </a:rPr>
                        <a:t>EFRR </a:t>
                      </a:r>
                      <a:endParaRPr lang="pl-PL" sz="1100" b="1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671" marR="61671" marT="0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050" b="1" dirty="0">
                          <a:solidFill>
                            <a:srgbClr val="002060"/>
                          </a:solidFill>
                          <a:effectLst/>
                        </a:rPr>
                        <a:t>NIE</a:t>
                      </a:r>
                      <a:endParaRPr lang="pl-PL" sz="1100" b="1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671" marR="61671" marT="0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050" b="1" dirty="0">
                          <a:solidFill>
                            <a:srgbClr val="002060"/>
                          </a:solidFill>
                          <a:effectLst/>
                        </a:rPr>
                        <a:t>RPO WP 2014</a:t>
                      </a:r>
                      <a:endParaRPr lang="pl-PL" sz="1100" b="1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671" marR="61671" marT="0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52283230"/>
                  </a:ext>
                </a:extLst>
              </a:tr>
              <a:tr h="25581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900">
                          <a:effectLst/>
                        </a:rPr>
                        <a:t> </a:t>
                      </a:r>
                      <a:endParaRPr lang="pl-PL" sz="10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671" marR="61671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000" b="1">
                          <a:effectLst/>
                        </a:rPr>
                        <a:t>SUMA</a:t>
                      </a:r>
                      <a:endParaRPr lang="pl-PL" sz="105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671" marR="6167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000" b="1">
                          <a:effectLst/>
                        </a:rPr>
                        <a:t> </a:t>
                      </a:r>
                      <a:endParaRPr lang="pl-PL" sz="105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671" marR="6167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pl-PL" sz="1200" b="1" dirty="0">
                          <a:effectLst/>
                        </a:rPr>
                        <a:t>21 910 000,00</a:t>
                      </a:r>
                      <a:endParaRPr lang="pl-PL" sz="16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671" marR="61671" marT="0" marB="0" anchor="ctr"/>
                </a:tc>
                <a:tc rowSpan="3" grid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000" b="1" dirty="0">
                          <a:effectLst/>
                        </a:rPr>
                        <a:t> </a:t>
                      </a:r>
                      <a:endParaRPr lang="pl-PL" sz="105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671" marR="61671" marT="0" marB="0" anchor="ctr"/>
                </a:tc>
                <a:tc rowSpan="3"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rowSpan="3"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53361283"/>
                  </a:ext>
                </a:extLst>
              </a:tr>
              <a:tr h="255819">
                <a:tc gridSpan="2"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900">
                          <a:effectLst/>
                        </a:rPr>
                        <a:t>POZIOM DOFINANSOWANIA [PLAN]</a:t>
                      </a:r>
                      <a:endParaRPr lang="pl-PL" sz="10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671" marR="61671" marT="0" marB="0" anchor="ctr"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900" b="1" dirty="0">
                          <a:solidFill>
                            <a:srgbClr val="FF0000"/>
                          </a:solidFill>
                          <a:effectLst/>
                        </a:rPr>
                        <a:t>95%</a:t>
                      </a:r>
                      <a:endParaRPr lang="pl-PL" sz="1000" b="1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671" marR="61671" marT="0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200" b="1" dirty="0">
                          <a:solidFill>
                            <a:srgbClr val="FF0000"/>
                          </a:solidFill>
                          <a:effectLst/>
                        </a:rPr>
                        <a:t>20 814500,00</a:t>
                      </a:r>
                      <a:endParaRPr lang="pl-PL" sz="1400" b="1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671" marR="61671" marT="0" marB="0" anchor="ctr">
                    <a:solidFill>
                      <a:srgbClr val="FFFF00"/>
                    </a:solidFill>
                  </a:tcPr>
                </a:tc>
                <a:tc gridSpan="3"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5025129"/>
                  </a:ext>
                </a:extLst>
              </a:tr>
              <a:tr h="255819">
                <a:tc gridSpan="2"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900">
                          <a:effectLst/>
                        </a:rPr>
                        <a:t>WKŁAD WŁASNY [2016-2022]</a:t>
                      </a:r>
                      <a:endParaRPr lang="pl-PL" sz="10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671" marR="61671" marT="0" marB="0" anchor="ctr"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900" dirty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</a:rPr>
                        <a:t>5%</a:t>
                      </a:r>
                      <a:endParaRPr lang="pl-PL" sz="1000" dirty="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671" marR="61671" marT="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200" dirty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</a:rPr>
                        <a:t>1 095 500,00</a:t>
                      </a:r>
                      <a:endParaRPr lang="pl-PL" sz="1400" dirty="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671" marR="61671" marT="0" marB="0" anchor="ctr">
                    <a:solidFill>
                      <a:srgbClr val="92D050"/>
                    </a:solidFill>
                  </a:tcPr>
                </a:tc>
                <a:tc gridSpan="3"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58863724"/>
                  </a:ext>
                </a:extLst>
              </a:tr>
            </a:tbl>
          </a:graphicData>
        </a:graphic>
      </p:graphicFrame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/>
              <a:t>LOKALNY PROGRAM REWITALIZACJI GMINY TYCZYN NA LATA 2016-2022</a:t>
            </a:r>
            <a:endParaRPr lang="en-US" dirty="0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72778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PLAN FINANSOWY </a:t>
            </a:r>
            <a:r>
              <a:rPr lang="pl-PL" sz="3200" dirty="0">
                <a:solidFill>
                  <a:schemeClr val="accent1">
                    <a:lumMod val="75000"/>
                  </a:schemeClr>
                </a:solidFill>
              </a:rPr>
              <a:t>zadania społeczno-gospodarcze</a:t>
            </a:r>
            <a:endParaRPr lang="pl-PL" dirty="0"/>
          </a:p>
        </p:txBody>
      </p:sp>
      <p:graphicFrame>
        <p:nvGraphicFramePr>
          <p:cNvPr id="6" name="Symbol zastępczy zawartości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94074720"/>
              </p:ext>
            </p:extLst>
          </p:nvPr>
        </p:nvGraphicFramePr>
        <p:xfrm>
          <a:off x="1069848" y="1759868"/>
          <a:ext cx="10058399" cy="4447900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1321673">
                  <a:extLst>
                    <a:ext uri="{9D8B030D-6E8A-4147-A177-3AD203B41FA5}">
                      <a16:colId xmlns:a16="http://schemas.microsoft.com/office/drawing/2014/main" val="2122249973"/>
                    </a:ext>
                  </a:extLst>
                </a:gridCol>
                <a:gridCol w="2168591">
                  <a:extLst>
                    <a:ext uri="{9D8B030D-6E8A-4147-A177-3AD203B41FA5}">
                      <a16:colId xmlns:a16="http://schemas.microsoft.com/office/drawing/2014/main" val="1159942263"/>
                    </a:ext>
                  </a:extLst>
                </a:gridCol>
                <a:gridCol w="1659636">
                  <a:extLst>
                    <a:ext uri="{9D8B030D-6E8A-4147-A177-3AD203B41FA5}">
                      <a16:colId xmlns:a16="http://schemas.microsoft.com/office/drawing/2014/main" val="191624294"/>
                    </a:ext>
                  </a:extLst>
                </a:gridCol>
                <a:gridCol w="1659636">
                  <a:extLst>
                    <a:ext uri="{9D8B030D-6E8A-4147-A177-3AD203B41FA5}">
                      <a16:colId xmlns:a16="http://schemas.microsoft.com/office/drawing/2014/main" val="3429228059"/>
                    </a:ext>
                  </a:extLst>
                </a:gridCol>
                <a:gridCol w="983711">
                  <a:extLst>
                    <a:ext uri="{9D8B030D-6E8A-4147-A177-3AD203B41FA5}">
                      <a16:colId xmlns:a16="http://schemas.microsoft.com/office/drawing/2014/main" val="2078503742"/>
                    </a:ext>
                  </a:extLst>
                </a:gridCol>
                <a:gridCol w="1317650">
                  <a:extLst>
                    <a:ext uri="{9D8B030D-6E8A-4147-A177-3AD203B41FA5}">
                      <a16:colId xmlns:a16="http://schemas.microsoft.com/office/drawing/2014/main" val="2539411203"/>
                    </a:ext>
                  </a:extLst>
                </a:gridCol>
                <a:gridCol w="947502">
                  <a:extLst>
                    <a:ext uri="{9D8B030D-6E8A-4147-A177-3AD203B41FA5}">
                      <a16:colId xmlns:a16="http://schemas.microsoft.com/office/drawing/2014/main" val="3221343553"/>
                    </a:ext>
                  </a:extLst>
                </a:gridCol>
              </a:tblGrid>
              <a:tr h="245545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100">
                          <a:effectLst/>
                        </a:rPr>
                        <a:t>LP.</a:t>
                      </a:r>
                      <a:endParaRPr lang="pl-PL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348" marR="68348" marT="0" marB="0" anchor="ctr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100">
                          <a:effectLst/>
                        </a:rPr>
                        <a:t>Tytuł projektu</a:t>
                      </a:r>
                      <a:endParaRPr lang="pl-PL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348" marR="68348" marT="0" marB="0" anchor="ctr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100">
                          <a:effectLst/>
                        </a:rPr>
                        <a:t>Okres realizacji [plan]</a:t>
                      </a:r>
                      <a:endParaRPr lang="pl-PL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348" marR="68348" marT="0" marB="0" anchor="ctr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100">
                          <a:effectLst/>
                        </a:rPr>
                        <a:t>Szacunkowe nakłady [PLN/</a:t>
                      </a:r>
                      <a:endParaRPr lang="pl-PL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348" marR="68348" marT="0" marB="0" anchor="ctr"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100">
                          <a:effectLst/>
                        </a:rPr>
                        <a:t>ŹRÓDŁA FINANSOWANIA </a:t>
                      </a:r>
                      <a:endParaRPr lang="pl-PL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348" marR="68348" marT="0" marB="0" anchor="ctr"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39331748"/>
                  </a:ext>
                </a:extLst>
              </a:tr>
              <a:tr h="244279"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000">
                          <a:effectLst/>
                        </a:rPr>
                        <a:t>Fundusz </a:t>
                      </a:r>
                      <a:endParaRPr lang="pl-PL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348" marR="6834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900">
                          <a:effectLst/>
                        </a:rPr>
                        <a:t>Urząd Gminy</a:t>
                      </a:r>
                      <a:endParaRPr lang="pl-PL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348" marR="6834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900">
                          <a:effectLst/>
                        </a:rPr>
                        <a:t>Środki unijne</a:t>
                      </a:r>
                      <a:endParaRPr lang="pl-PL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348" marR="68348" marT="0" marB="0" anchor="ctr"/>
                </a:tc>
                <a:extLst>
                  <a:ext uri="{0D108BD9-81ED-4DB2-BD59-A6C34878D82A}">
                    <a16:rowId xmlns:a16="http://schemas.microsoft.com/office/drawing/2014/main" val="1107119989"/>
                  </a:ext>
                </a:extLst>
              </a:tr>
              <a:tr h="55880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900">
                          <a:effectLst/>
                        </a:rPr>
                        <a:t>Z/SP/1/2018</a:t>
                      </a:r>
                      <a:endParaRPr lang="pl-PL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348" marR="6834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000" b="1" dirty="0">
                          <a:effectLst/>
                        </a:rPr>
                        <a:t>Dać Dzieciom Szansę</a:t>
                      </a:r>
                      <a:endParaRPr lang="pl-PL" sz="12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348" marR="6834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000" b="1" dirty="0">
                          <a:effectLst/>
                        </a:rPr>
                        <a:t>2017 – 2018</a:t>
                      </a:r>
                      <a:endParaRPr lang="pl-PL" sz="12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348" marR="6834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100" b="1">
                          <a:effectLst/>
                        </a:rPr>
                        <a:t>300 000,00</a:t>
                      </a:r>
                      <a:endParaRPr lang="pl-PL" sz="16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348" marR="6834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000" b="1">
                          <a:effectLst/>
                        </a:rPr>
                        <a:t>EFRR</a:t>
                      </a:r>
                      <a:endParaRPr lang="pl-PL" sz="12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348" marR="6834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050" b="1">
                          <a:effectLst/>
                        </a:rPr>
                        <a:t>TAK</a:t>
                      </a:r>
                      <a:endParaRPr lang="pl-PL" sz="12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348" marR="6834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000">
                          <a:effectLst/>
                        </a:rPr>
                        <a:t>RPO WP 2014-2020</a:t>
                      </a:r>
                      <a:endParaRPr lang="pl-PL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348" marR="68348" marT="0" marB="0" anchor="ctr"/>
                </a:tc>
                <a:extLst>
                  <a:ext uri="{0D108BD9-81ED-4DB2-BD59-A6C34878D82A}">
                    <a16:rowId xmlns:a16="http://schemas.microsoft.com/office/drawing/2014/main" val="1949447062"/>
                  </a:ext>
                </a:extLst>
              </a:tr>
              <a:tr h="47159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900">
                          <a:effectLst/>
                        </a:rPr>
                        <a:t>Z/SP/2/2020 </a:t>
                      </a:r>
                      <a:endParaRPr lang="pl-PL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348" marR="6834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000" b="1" dirty="0">
                          <a:effectLst/>
                        </a:rPr>
                        <a:t>Utworzenie filii Środowiskowego Domu Samopomocy z przeznaczeniem dla osób z otępieniem w chorobie Alzheimera</a:t>
                      </a:r>
                      <a:endParaRPr lang="pl-PL" sz="12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348" marR="6834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000" b="1" dirty="0">
                          <a:effectLst/>
                        </a:rPr>
                        <a:t>2017 – 2020</a:t>
                      </a:r>
                      <a:endParaRPr lang="pl-PL" sz="12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348" marR="6834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100" b="1" dirty="0">
                          <a:effectLst/>
                        </a:rPr>
                        <a:t>1 570 000</a:t>
                      </a:r>
                      <a:endParaRPr lang="pl-PL" sz="16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348" marR="6834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000" b="1">
                          <a:effectLst/>
                        </a:rPr>
                        <a:t>EFRR</a:t>
                      </a:r>
                      <a:endParaRPr lang="pl-PL" sz="12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348" marR="6834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050" b="1">
                          <a:effectLst/>
                        </a:rPr>
                        <a:t>TAK</a:t>
                      </a:r>
                      <a:endParaRPr lang="pl-PL" sz="12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348" marR="68348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000">
                          <a:effectLst/>
                        </a:rPr>
                        <a:t>RPO WP 2014-2020</a:t>
                      </a:r>
                      <a:endParaRPr lang="pl-PL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348" marR="68348" marT="0" marB="0"/>
                </a:tc>
                <a:extLst>
                  <a:ext uri="{0D108BD9-81ED-4DB2-BD59-A6C34878D82A}">
                    <a16:rowId xmlns:a16="http://schemas.microsoft.com/office/drawing/2014/main" val="56109724"/>
                  </a:ext>
                </a:extLst>
              </a:tr>
              <a:tr h="71511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900">
                          <a:effectLst/>
                        </a:rPr>
                        <a:t>Z/SP/3/2020</a:t>
                      </a:r>
                      <a:endParaRPr lang="pl-PL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348" marR="6834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000" b="1" dirty="0">
                          <a:effectLst/>
                        </a:rPr>
                        <a:t>Wsparcie rozwoju przedsiębiorczości na terenie ROF</a:t>
                      </a:r>
                      <a:endParaRPr lang="pl-PL" sz="12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348" marR="6834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000" b="1" dirty="0">
                          <a:effectLst/>
                        </a:rPr>
                        <a:t>2017 – 2020</a:t>
                      </a:r>
                      <a:endParaRPr lang="pl-PL" sz="12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348" marR="6834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100" b="1" dirty="0">
                          <a:effectLst/>
                        </a:rPr>
                        <a:t>12 000 000,00</a:t>
                      </a:r>
                      <a:endParaRPr lang="pl-PL" sz="16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348" marR="6834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050" b="1">
                          <a:effectLst/>
                        </a:rPr>
                        <a:t>EFS</a:t>
                      </a:r>
                      <a:endParaRPr lang="pl-PL" sz="1400" b="1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348" marR="6834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050" b="1">
                          <a:effectLst/>
                        </a:rPr>
                        <a:t>TAK</a:t>
                      </a:r>
                      <a:endParaRPr lang="pl-PL" sz="12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348" marR="68348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000">
                          <a:effectLst/>
                        </a:rPr>
                        <a:t>RPO WP 2014-2020</a:t>
                      </a:r>
                      <a:endParaRPr lang="pl-PL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348" marR="68348" marT="0" marB="0"/>
                </a:tc>
                <a:extLst>
                  <a:ext uri="{0D108BD9-81ED-4DB2-BD59-A6C34878D82A}">
                    <a16:rowId xmlns:a16="http://schemas.microsoft.com/office/drawing/2014/main" val="3892843649"/>
                  </a:ext>
                </a:extLst>
              </a:tr>
              <a:tr h="46577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900">
                          <a:effectLst/>
                        </a:rPr>
                        <a:t>Z/SP/4/2020</a:t>
                      </a:r>
                      <a:endParaRPr lang="pl-PL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348" marR="6834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000" b="1" dirty="0">
                          <a:effectLst/>
                        </a:rPr>
                        <a:t>Reintegracja osób zagrożonych marginalizacją społeczną</a:t>
                      </a:r>
                      <a:endParaRPr lang="pl-PL" sz="12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348" marR="6834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000" b="1" dirty="0">
                          <a:effectLst/>
                        </a:rPr>
                        <a:t>2017 – 2020</a:t>
                      </a:r>
                      <a:endParaRPr lang="pl-PL" sz="12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348" marR="6834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100" b="1">
                          <a:effectLst/>
                        </a:rPr>
                        <a:t> </a:t>
                      </a:r>
                      <a:endParaRPr lang="pl-PL" sz="1600" b="1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100" b="1">
                          <a:effectLst/>
                        </a:rPr>
                        <a:t>12 000 000,00</a:t>
                      </a:r>
                      <a:endParaRPr lang="pl-PL" sz="16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348" marR="6834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050" b="1">
                          <a:effectLst/>
                        </a:rPr>
                        <a:t>EFS</a:t>
                      </a:r>
                      <a:endParaRPr lang="pl-PL" sz="12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348" marR="6834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050" b="1">
                          <a:effectLst/>
                        </a:rPr>
                        <a:t>TAK</a:t>
                      </a:r>
                      <a:endParaRPr lang="pl-PL" sz="12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348" marR="68348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000">
                          <a:effectLst/>
                        </a:rPr>
                        <a:t>RPO WP 2014-2020</a:t>
                      </a:r>
                      <a:endParaRPr lang="pl-PL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348" marR="68348" marT="0" marB="0"/>
                </a:tc>
                <a:extLst>
                  <a:ext uri="{0D108BD9-81ED-4DB2-BD59-A6C34878D82A}">
                    <a16:rowId xmlns:a16="http://schemas.microsoft.com/office/drawing/2014/main" val="1031791696"/>
                  </a:ext>
                </a:extLst>
              </a:tr>
              <a:tr h="46577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900">
                          <a:effectLst/>
                        </a:rPr>
                        <a:t>Z/SP/5/2020</a:t>
                      </a:r>
                      <a:endParaRPr lang="pl-PL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348" marR="6834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000" b="1" dirty="0">
                          <a:effectLst/>
                        </a:rPr>
                        <a:t>Zwiększenie dostępu do usług społecznych na terenie ROF</a:t>
                      </a:r>
                      <a:endParaRPr lang="pl-PL" sz="12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348" marR="6834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000" b="1" dirty="0">
                          <a:effectLst/>
                        </a:rPr>
                        <a:t>2017 – 2020</a:t>
                      </a:r>
                      <a:endParaRPr lang="pl-PL" sz="12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348" marR="6834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100" b="1">
                          <a:effectLst/>
                        </a:rPr>
                        <a:t>6 000 000,00</a:t>
                      </a:r>
                      <a:endParaRPr lang="pl-PL" sz="16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348" marR="6834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050" b="1">
                          <a:effectLst/>
                        </a:rPr>
                        <a:t>EFRR</a:t>
                      </a:r>
                      <a:endParaRPr lang="pl-PL" sz="12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348" marR="6834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050" b="1">
                          <a:effectLst/>
                        </a:rPr>
                        <a:t>TAK</a:t>
                      </a:r>
                      <a:endParaRPr lang="pl-PL" sz="12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348" marR="68348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000">
                          <a:effectLst/>
                        </a:rPr>
                        <a:t>RPO WP 2014-2020</a:t>
                      </a:r>
                      <a:endParaRPr lang="pl-PL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348" marR="68348" marT="0" marB="0"/>
                </a:tc>
                <a:extLst>
                  <a:ext uri="{0D108BD9-81ED-4DB2-BD59-A6C34878D82A}">
                    <a16:rowId xmlns:a16="http://schemas.microsoft.com/office/drawing/2014/main" val="2080726123"/>
                  </a:ext>
                </a:extLst>
              </a:tr>
              <a:tr h="46577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900">
                          <a:effectLst/>
                        </a:rPr>
                        <a:t>Z/SP/6/2020</a:t>
                      </a:r>
                      <a:endParaRPr lang="pl-PL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348" marR="6834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000" b="1" dirty="0">
                          <a:effectLst/>
                        </a:rPr>
                        <a:t>Poprawa dostępu do usług wsparcia rodziny i pieczy zastępczej</a:t>
                      </a:r>
                      <a:endParaRPr lang="pl-PL" sz="12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348" marR="6834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000" b="1" dirty="0">
                          <a:effectLst/>
                        </a:rPr>
                        <a:t>2017 – 2020</a:t>
                      </a:r>
                      <a:endParaRPr lang="pl-PL" sz="12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348" marR="6834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100" b="1" dirty="0">
                          <a:effectLst/>
                        </a:rPr>
                        <a:t>6 000 000,00</a:t>
                      </a:r>
                      <a:endParaRPr lang="pl-PL" sz="16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348" marR="6834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050" b="1" dirty="0">
                          <a:effectLst/>
                        </a:rPr>
                        <a:t>EFRR</a:t>
                      </a:r>
                      <a:endParaRPr lang="pl-PL" sz="12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348" marR="6834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050" b="1" dirty="0">
                          <a:effectLst/>
                        </a:rPr>
                        <a:t>TAK</a:t>
                      </a:r>
                      <a:endParaRPr lang="pl-PL" sz="12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348" marR="68348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000">
                          <a:effectLst/>
                        </a:rPr>
                        <a:t>RPO WP 2014-2020</a:t>
                      </a:r>
                      <a:endParaRPr lang="pl-PL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348" marR="68348" marT="0" marB="0"/>
                </a:tc>
                <a:extLst>
                  <a:ext uri="{0D108BD9-81ED-4DB2-BD59-A6C34878D82A}">
                    <a16:rowId xmlns:a16="http://schemas.microsoft.com/office/drawing/2014/main" val="750914101"/>
                  </a:ext>
                </a:extLst>
              </a:tr>
              <a:tr h="34933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000">
                          <a:effectLst/>
                        </a:rPr>
                        <a:t> </a:t>
                      </a:r>
                      <a:endParaRPr lang="pl-PL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348" marR="68348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000">
                          <a:effectLst/>
                        </a:rPr>
                        <a:t>SUMA [EFS]</a:t>
                      </a:r>
                      <a:endParaRPr lang="pl-PL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348" marR="6834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000" dirty="0">
                          <a:solidFill>
                            <a:srgbClr val="FF0000"/>
                          </a:solidFill>
                          <a:effectLst/>
                        </a:rPr>
                        <a:t>100%</a:t>
                      </a:r>
                      <a:endParaRPr lang="pl-PL" sz="1100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348" marR="68348" marT="0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050" dirty="0">
                          <a:solidFill>
                            <a:srgbClr val="FF0000"/>
                          </a:solidFill>
                          <a:effectLst/>
                        </a:rPr>
                        <a:t>37 870 000,00</a:t>
                      </a:r>
                      <a:endParaRPr lang="pl-PL" sz="1400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348" marR="68348" marT="0" marB="0" anchor="ctr">
                    <a:solidFill>
                      <a:srgbClr val="FFFF00"/>
                    </a:solidFill>
                  </a:tcPr>
                </a:tc>
                <a:tc grid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000" dirty="0">
                          <a:effectLst/>
                        </a:rPr>
                        <a:t> </a:t>
                      </a:r>
                      <a:endParaRPr lang="pl-PL" sz="11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000" dirty="0">
                          <a:effectLst/>
                        </a:rPr>
                        <a:t> </a:t>
                      </a:r>
                      <a:endParaRPr lang="pl-PL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348" marR="68348" marT="0" marB="0" anchor="ctr"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22771102"/>
                  </a:ext>
                </a:extLst>
              </a:tr>
            </a:tbl>
          </a:graphicData>
        </a:graphic>
      </p:graphicFrame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/>
              <a:t>LOKALNY PROGRAM REWITALIZACJI GMINY TYCZYN NA LATA 2016-2022</a:t>
            </a:r>
            <a:endParaRPr lang="en-US" dirty="0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49930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b="1" dirty="0"/>
              <a:t>Planowane efekty rewitalizacji</a:t>
            </a:r>
            <a:br>
              <a:rPr lang="pl-PL" b="1" dirty="0"/>
            </a:b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1069847" y="1468073"/>
            <a:ext cx="10372735" cy="4804711"/>
          </a:xfrm>
        </p:spPr>
        <p:txBody>
          <a:bodyPr>
            <a:normAutofit/>
          </a:bodyPr>
          <a:lstStyle/>
          <a:p>
            <a:r>
              <a:rPr lang="pl-PL" dirty="0"/>
              <a:t>Przedsięwzięcia rewitalizacyjne przyczynią się do:</a:t>
            </a:r>
          </a:p>
          <a:p>
            <a:pPr lvl="1"/>
            <a:r>
              <a:rPr lang="pl-PL" b="1" dirty="0"/>
              <a:t>poprawy istniejącego stanu zagospodarowania oraz jakości (w tym estetyki) przestrzeni publicznej,</a:t>
            </a:r>
          </a:p>
          <a:p>
            <a:pPr lvl="1"/>
            <a:r>
              <a:rPr lang="pl-PL" b="1" dirty="0"/>
              <a:t>wprowadzenia innowacyjnych rozwiązań w zakresie organizacji i upowszechniania oferty edukacyjnej i kulturalnej,</a:t>
            </a:r>
          </a:p>
          <a:p>
            <a:pPr lvl="1"/>
            <a:r>
              <a:rPr lang="pl-PL" b="1" dirty="0"/>
              <a:t>poprawy dostępności i jakości oferty usług społecznych (w tym edukacyjnych, kulturalnych, rekreacyjno-wypoczynkowych, ochrony zdrowia i pomocy społecznej),</a:t>
            </a:r>
          </a:p>
          <a:p>
            <a:pPr lvl="1"/>
            <a:r>
              <a:rPr lang="pl-PL" b="1" dirty="0"/>
              <a:t>poprawy istniejącego stanu technicznego budynków użyteczności publicznej,</a:t>
            </a:r>
          </a:p>
          <a:p>
            <a:pPr lvl="1"/>
            <a:r>
              <a:rPr lang="pl-PL" b="1" dirty="0"/>
              <a:t>ochrony i poprawy jakości środowiska naturalnego (w tym zwłaszcza jakości powietrza atmosferycznego),</a:t>
            </a:r>
          </a:p>
          <a:p>
            <a:pPr lvl="1"/>
            <a:r>
              <a:rPr lang="pl-PL" b="1" dirty="0"/>
              <a:t>wykreowania przyjaznych miejsca spędzania czasu wolnego dla mieszkańców (w tym osób starszych),</a:t>
            </a:r>
          </a:p>
          <a:p>
            <a:pPr lvl="1"/>
            <a:r>
              <a:rPr lang="pl-PL" b="1" dirty="0"/>
              <a:t>szerszej aktywizacji mieszkańców (w tym również aktywizacji społecznej i zawodowej osób zagrożonych procesami wykluczenia i marginalizacji społecznej) w różnych dziedzinach życia społecznego.</a:t>
            </a:r>
          </a:p>
          <a:p>
            <a:endParaRPr lang="pl-PL" dirty="0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/>
              <a:t>LOKALNY PROGRAM REWITALIZACJI GMINY TYCZYN NA LATA 2016-2022</a:t>
            </a:r>
            <a:endParaRPr lang="en-US" dirty="0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842012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ytuł 6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l-PL" sz="5400" dirty="0">
                <a:latin typeface="+mn-lt"/>
              </a:rPr>
              <a:t>DZIĘKUJĘ ZA UWAGĘ 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type="body" idx="1"/>
          </p:nvPr>
        </p:nvSpPr>
        <p:spPr>
          <a:xfrm>
            <a:off x="2167128" y="2424418"/>
            <a:ext cx="9686516" cy="3046781"/>
          </a:xfrm>
        </p:spPr>
        <p:txBody>
          <a:bodyPr>
            <a:noAutofit/>
          </a:bodyPr>
          <a:lstStyle/>
          <a:p>
            <a:pPr marL="0" indent="0" algn="r">
              <a:buNone/>
            </a:pPr>
            <a:endParaRPr lang="pl-PL" sz="1100" dirty="0"/>
          </a:p>
          <a:p>
            <a:pPr marL="0" indent="0" algn="r">
              <a:buNone/>
            </a:pPr>
            <a:endParaRPr lang="pl-PL" sz="1100" dirty="0"/>
          </a:p>
          <a:p>
            <a:pPr marL="0" indent="0" algn="r">
              <a:buNone/>
            </a:pPr>
            <a:endParaRPr lang="pl-PL" sz="1100" dirty="0"/>
          </a:p>
          <a:p>
            <a:pPr marL="0" indent="0" algn="r">
              <a:buNone/>
            </a:pPr>
            <a:r>
              <a:rPr lang="pl-PL" sz="1100" dirty="0"/>
              <a:t>ul. Krakowska  25/2</a:t>
            </a:r>
          </a:p>
          <a:p>
            <a:pPr marL="0" indent="0" algn="r">
              <a:buNone/>
            </a:pPr>
            <a:r>
              <a:rPr lang="pl-PL" sz="1100" dirty="0"/>
              <a:t>33-100 Tarnów</a:t>
            </a:r>
          </a:p>
          <a:p>
            <a:pPr marL="0" indent="0" algn="r">
              <a:buNone/>
            </a:pPr>
            <a:r>
              <a:rPr lang="pl-PL" sz="1100" dirty="0"/>
              <a:t>tel. </a:t>
            </a:r>
            <a:r>
              <a:rPr lang="pl-PL" sz="1100" dirty="0">
                <a:hlinkClick r:id="rId2"/>
              </a:rPr>
              <a:t>14 657 14 65</a:t>
            </a:r>
            <a:endParaRPr lang="pl-PL" sz="1100" dirty="0"/>
          </a:p>
          <a:p>
            <a:pPr marL="0" indent="0" algn="r">
              <a:buNone/>
            </a:pPr>
            <a:r>
              <a:rPr lang="pl-PL" sz="1100" dirty="0"/>
              <a:t>tel./fax </a:t>
            </a:r>
            <a:r>
              <a:rPr lang="pl-PL" sz="1100" dirty="0">
                <a:hlinkClick r:id="rId3"/>
              </a:rPr>
              <a:t>+48 14 657 14 64</a:t>
            </a:r>
            <a:endParaRPr lang="pl-PL" sz="1100" dirty="0"/>
          </a:p>
          <a:p>
            <a:pPr marL="0" indent="0" algn="r">
              <a:buNone/>
            </a:pPr>
            <a:r>
              <a:rPr lang="pl-PL" sz="1100" dirty="0">
                <a:hlinkClick r:id="rId4"/>
              </a:rPr>
              <a:t>biuro@eurogrant.pl</a:t>
            </a:r>
            <a:endParaRPr lang="pl-PL" sz="1100" dirty="0"/>
          </a:p>
          <a:p>
            <a:endParaRPr lang="pl-PL" sz="1100" dirty="0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>
          <a:xfrm>
            <a:off x="894036" y="3814816"/>
            <a:ext cx="1188298" cy="720332"/>
          </a:xfrm>
        </p:spPr>
        <p:txBody>
          <a:bodyPr/>
          <a:lstStyle/>
          <a:p>
            <a:endParaRPr lang="en-US" dirty="0"/>
          </a:p>
        </p:txBody>
      </p:sp>
      <p:pic>
        <p:nvPicPr>
          <p:cNvPr id="6" name="Obraz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39730" y="499833"/>
            <a:ext cx="1579001" cy="9022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15182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Drewniana czcionka">
  <a:themeElements>
    <a:clrScheme name="Drewniana czcionka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Drewniana czcionka">
      <a:majorFont>
        <a:latin typeface="Rockwell Condensed" panose="02060603050405020104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 panose="02060603020205020403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Drewniana czcionka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hade val="63000"/>
              </a:schemeClr>
              <a:schemeClr val="phClr">
                <a:tint val="10000"/>
                <a:satMod val="150000"/>
              </a:schemeClr>
            </a:duotone>
          </a:blip>
          <a:tile tx="0" ty="0" sx="60000" sy="59000" flip="none" algn="tl"/>
        </a:blipFill>
        <a:blipFill rotWithShape="1">
          <a:blip xmlns:r="http://schemas.openxmlformats.org/officeDocument/2006/relationships" r:embed="rId1">
            <a:duotone>
              <a:schemeClr val="phClr">
                <a:shade val="36000"/>
                <a:satMod val="120000"/>
              </a:schemeClr>
              <a:schemeClr val="phClr">
                <a:tint val="40000"/>
              </a:schemeClr>
            </a:duotone>
          </a:blip>
          <a:tile tx="0" ty="0" sx="60000" sy="59000" flip="none" algn="tl"/>
        </a:blip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softEdge rad="12700"/>
          </a:effectLst>
        </a:effectStyle>
        <a:effectStyle>
          <a:effectLst>
            <a:outerShdw blurRad="50800" dist="19050" dir="5400000" algn="tl" rotWithShape="0">
              <a:srgbClr val="000000">
                <a:alpha val="60000"/>
              </a:srgbClr>
            </a:outerShdw>
            <a:softEdge rad="12700"/>
          </a:effectLst>
        </a:effectStyle>
      </a:effectStyleLst>
      <a:bgFillStyleLst>
        <a:solidFill>
          <a:schemeClr val="phClr"/>
        </a:solidFill>
        <a:solidFill>
          <a:schemeClr val="phClr">
            <a:shade val="97000"/>
            <a:satMod val="15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5000"/>
                <a:shade val="58000"/>
                <a:satMod val="120000"/>
              </a:schemeClr>
              <a:schemeClr val="phClr">
                <a:tint val="50000"/>
                <a:shade val="96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ood Type" id="{7ACABC62-BF99-48CF-A9DC-4DB89C7B13DC}" vid="{142A1326-48AB-42A9-8428-CB14AA30176D}"/>
    </a:ext>
  </a:extLst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TM03090434[[fn=Typ drewna]]</Template>
  <TotalTime>539</TotalTime>
  <Words>1215</Words>
  <Application>Microsoft Office PowerPoint</Application>
  <PresentationFormat>Panoramiczny</PresentationFormat>
  <Paragraphs>260</Paragraphs>
  <Slides>18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8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18</vt:i4>
      </vt:variant>
    </vt:vector>
  </HeadingPairs>
  <TitlesOfParts>
    <vt:vector size="27" baseType="lpstr">
      <vt:lpstr>Arial</vt:lpstr>
      <vt:lpstr>Calibri</vt:lpstr>
      <vt:lpstr>Cambria</vt:lpstr>
      <vt:lpstr>Rockwell</vt:lpstr>
      <vt:lpstr>Rockwell Condensed</vt:lpstr>
      <vt:lpstr>Rockwell Extra Bold</vt:lpstr>
      <vt:lpstr>Times New Roman</vt:lpstr>
      <vt:lpstr>Wingdings</vt:lpstr>
      <vt:lpstr>Drewniana czcionka</vt:lpstr>
      <vt:lpstr>lokalny PROGRAM REWITALIZACJI  GMINY TYCZYN  NA LATA 2016-2022</vt:lpstr>
      <vt:lpstr>IDEA REWITALIZACJI </vt:lpstr>
      <vt:lpstr>Lokalny Program Rewitalizacji Gminy</vt:lpstr>
      <vt:lpstr>Lokalny Program Rewitalizacji Gminy</vt:lpstr>
      <vt:lpstr>Lokalny Program Rewitalizacji Gminy</vt:lpstr>
      <vt:lpstr>Lokalny Program Rewitalizacji Gminy</vt:lpstr>
      <vt:lpstr>Lokalny Program Rewitalizacji Gminy</vt:lpstr>
      <vt:lpstr>Celem nadrzędnym Lokalnego Programu Rewitalizacji Gminy Tyczyn  na lata 2016-2022 jest</vt:lpstr>
      <vt:lpstr>Prezentacja programu PowerPoint</vt:lpstr>
      <vt:lpstr>POZIOM I: PRZESTRZENNO-ŚRODOWISKOWY ORAZ INFRASTRUKTURALNY </vt:lpstr>
      <vt:lpstr>POZIOM II: SPOŁECZNO-GOSPODARCZY  </vt:lpstr>
      <vt:lpstr>Zadania rewitalizacyjne</vt:lpstr>
      <vt:lpstr>Zadania inwestycyjne –sfera przestrzenno-funkcjionalna</vt:lpstr>
      <vt:lpstr>Zadania społeczno-gospodarcze</vt:lpstr>
      <vt:lpstr>PLAN FINANSOWY zadania inwestycyjne</vt:lpstr>
      <vt:lpstr>PLAN FINANSOWY zadania społeczno-gospodarcze</vt:lpstr>
      <vt:lpstr>Planowane efekty rewitalizacji </vt:lpstr>
      <vt:lpstr>DZIĘKUJĘ ZA UWAGĘ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GMINNY PROGRAM REWITALIZACJI  GMINY TYCZYN  NA LATA 2016-2022</dc:title>
  <dc:creator>Eurogrant</dc:creator>
  <cp:lastModifiedBy>Eurogrant</cp:lastModifiedBy>
  <cp:revision>74</cp:revision>
  <dcterms:created xsi:type="dcterms:W3CDTF">2016-06-27T10:45:24Z</dcterms:created>
  <dcterms:modified xsi:type="dcterms:W3CDTF">2017-02-08T09:04:03Z</dcterms:modified>
</cp:coreProperties>
</file>