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301" r:id="rId4"/>
    <p:sldId id="258" r:id="rId5"/>
    <p:sldId id="302" r:id="rId6"/>
    <p:sldId id="303" r:id="rId7"/>
    <p:sldId id="260" r:id="rId8"/>
    <p:sldId id="261" r:id="rId9"/>
    <p:sldId id="263" r:id="rId10"/>
    <p:sldId id="264" r:id="rId11"/>
    <p:sldId id="265" r:id="rId12"/>
    <p:sldId id="266" r:id="rId13"/>
    <p:sldId id="267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304" r:id="rId25"/>
    <p:sldId id="305" r:id="rId26"/>
    <p:sldId id="306" r:id="rId27"/>
    <p:sldId id="279" r:id="rId28"/>
    <p:sldId id="284" r:id="rId29"/>
    <p:sldId id="307" r:id="rId30"/>
    <p:sldId id="308" r:id="rId31"/>
    <p:sldId id="309" r:id="rId32"/>
    <p:sldId id="310" r:id="rId33"/>
    <p:sldId id="311" r:id="rId34"/>
    <p:sldId id="280" r:id="rId35"/>
    <p:sldId id="281" r:id="rId36"/>
    <p:sldId id="312" r:id="rId37"/>
    <p:sldId id="313" r:id="rId38"/>
    <p:sldId id="314" r:id="rId39"/>
    <p:sldId id="315" r:id="rId40"/>
    <p:sldId id="316" r:id="rId41"/>
    <p:sldId id="295" r:id="rId42"/>
    <p:sldId id="282" r:id="rId43"/>
    <p:sldId id="285" r:id="rId44"/>
    <p:sldId id="286" r:id="rId45"/>
    <p:sldId id="287" r:id="rId46"/>
    <p:sldId id="288" r:id="rId47"/>
    <p:sldId id="289" r:id="rId48"/>
    <p:sldId id="297" r:id="rId49"/>
    <p:sldId id="290" r:id="rId50"/>
    <p:sldId id="296" r:id="rId51"/>
    <p:sldId id="291" r:id="rId52"/>
    <p:sldId id="292" r:id="rId53"/>
    <p:sldId id="293" r:id="rId54"/>
    <p:sldId id="294" r:id="rId55"/>
    <p:sldId id="268" r:id="rId56"/>
    <p:sldId id="298" r:id="rId57"/>
    <p:sldId id="299" r:id="rId58"/>
    <p:sldId id="300" r:id="rId59"/>
  </p:sldIdLst>
  <p:sldSz cx="12192000" cy="6858000"/>
  <p:notesSz cx="6858000" cy="9144000"/>
  <p:defaultTextStyle>
    <a:defPPr>
      <a:defRPr lang="pl-P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 pośredni 2 — Ak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61" Type="http://schemas.openxmlformats.org/officeDocument/2006/relationships/viewProps" Target="viewProps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3.png"/><Relationship Id="rId4" Type="http://schemas.openxmlformats.org/officeDocument/2006/relationships/image" Target="http://www.tyczyn.pl/Layout/logo.png" TargetMode="Externa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http://www.tyczyn.pl/Layout/logo.png" TargetMode="Externa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http://www.tyczyn.pl/Layout/logo.png" TargetMode="Externa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6"/>
          <p:cNvPicPr>
            <a:picLocks noChangeAspect="1" noChangeArrowheads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989138" cy="4957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Obraz 9" descr="Obrazek"/>
          <p:cNvPicPr>
            <a:picLocks noChangeAspect="1" noChangeArrowheads="1"/>
          </p:cNvPicPr>
          <p:nvPr userDrawn="1"/>
        </p:nvPicPr>
        <p:blipFill>
          <a:blip r:embed="rId3" r:link="rId4"/>
          <a:srcRect/>
          <a:stretch>
            <a:fillRect/>
          </a:stretch>
        </p:blipFill>
        <p:spPr bwMode="auto">
          <a:xfrm>
            <a:off x="496888" y="454025"/>
            <a:ext cx="1027112" cy="1174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Obraz 10"/>
          <p:cNvPicPr>
            <a:picLocks noChangeAspect="1" noChangeArrowheads="1"/>
          </p:cNvPicPr>
          <p:nvPr userDrawn="1"/>
        </p:nvPicPr>
        <p:blipFill>
          <a:blip r:embed="rId5"/>
          <a:srcRect/>
          <a:stretch>
            <a:fillRect/>
          </a:stretch>
        </p:blipFill>
        <p:spPr bwMode="auto">
          <a:xfrm>
            <a:off x="8389938" y="1628775"/>
            <a:ext cx="3729037" cy="522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ytuł 1">
            <a:extLst/>
          </p:cNvPr>
          <p:cNvSpPr>
            <a:spLocks noGrp="1"/>
          </p:cNvSpPr>
          <p:nvPr>
            <p:ph type="ctrTitle"/>
          </p:nvPr>
        </p:nvSpPr>
        <p:spPr>
          <a:xfrm>
            <a:off x="1524000" y="1041400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Podtytuł 2">
            <a:extLst/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/>
              <a:t>Kliknij, aby edytować styl wzorca podtytułu</a:t>
            </a:r>
          </a:p>
        </p:txBody>
      </p:sp>
      <p:sp>
        <p:nvSpPr>
          <p:cNvPr id="7" name="Symbol zastępczy daty 3">
            <a:extLst/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dirty="0"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8" name="Symbol zastępczy stopki 4">
            <a:extLst/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9" name="Symbol zastępczy numeru slajdu 5">
            <a:extLst/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B6D9D2-118E-4895-95A4-947535D9BD0C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7"/>
          <p:cNvPicPr>
            <a:picLocks noChangeAspect="1" noChangeArrowheads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443038" cy="4075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Obraz 8" descr="Obrazek"/>
          <p:cNvPicPr>
            <a:picLocks noChangeAspect="1" noChangeArrowheads="1"/>
          </p:cNvPicPr>
          <p:nvPr userDrawn="1"/>
        </p:nvPicPr>
        <p:blipFill>
          <a:blip r:embed="rId3" r:link="rId4"/>
          <a:srcRect/>
          <a:stretch>
            <a:fillRect/>
          </a:stretch>
        </p:blipFill>
        <p:spPr bwMode="auto">
          <a:xfrm>
            <a:off x="382588" y="361950"/>
            <a:ext cx="677862" cy="781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ytuł 1">
            <a:extLst/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>
            <a:extLst/>
          </p:cNvPr>
          <p:cNvSpPr>
            <a:spLocks noGrp="1"/>
          </p:cNvSpPr>
          <p:nvPr>
            <p:ph idx="1"/>
          </p:nvPr>
        </p:nvSpPr>
        <p:spPr>
          <a:xfrm>
            <a:off x="731520" y="1825624"/>
            <a:ext cx="10622280" cy="4209415"/>
          </a:xfrm>
        </p:spPr>
        <p:txBody>
          <a:bodyPr/>
          <a:lstStyle/>
          <a:p>
            <a:pPr lvl="0"/>
            <a:r>
              <a:rPr lang="pl-PL" dirty="0"/>
              <a:t>Edytuj style wzorca tekstu</a:t>
            </a:r>
          </a:p>
          <a:p>
            <a:pPr lvl="1"/>
            <a:r>
              <a:rPr lang="pl-PL" dirty="0"/>
              <a:t>Drugi poziom</a:t>
            </a:r>
          </a:p>
          <a:p>
            <a:pPr lvl="2"/>
            <a:r>
              <a:rPr lang="pl-PL" dirty="0"/>
              <a:t>Trzeci poziom</a:t>
            </a:r>
          </a:p>
          <a:p>
            <a:pPr lvl="3"/>
            <a:r>
              <a:rPr lang="pl-PL" dirty="0"/>
              <a:t>Czwarty poziom</a:t>
            </a:r>
          </a:p>
          <a:p>
            <a:pPr lvl="4"/>
            <a:r>
              <a:rPr lang="pl-PL" dirty="0"/>
              <a:t>Piąty poziom</a:t>
            </a:r>
          </a:p>
        </p:txBody>
      </p:sp>
      <p:sp>
        <p:nvSpPr>
          <p:cNvPr id="6" name="Symbol zastępczy daty 3">
            <a:extLst/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dirty="0"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stopki 4">
            <a:extLst/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8" name="Symbol zastępczy numeru slajdu 5">
            <a:extLst/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118757-7448-416C-B955-AA3A04BD568A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/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tekstu 2">
            <a:extLst/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/>
              <a:t>Edytuj style wzorca tekstu</a:t>
            </a:r>
          </a:p>
        </p:txBody>
      </p:sp>
      <p:sp>
        <p:nvSpPr>
          <p:cNvPr id="4" name="Symbol zastępczy stopki 4">
            <a:extLst/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Symbol zastępczy numeru slajdu 5">
            <a:extLst/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C8B524-30EF-4A31-A0CE-0E13298D3979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az 8"/>
          <p:cNvPicPr>
            <a:picLocks noChangeAspect="1" noChangeArrowheads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587500" cy="4090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Obraz 9" descr="Obrazek"/>
          <p:cNvPicPr>
            <a:picLocks noChangeAspect="1" noChangeArrowheads="1"/>
          </p:cNvPicPr>
          <p:nvPr userDrawn="1"/>
        </p:nvPicPr>
        <p:blipFill>
          <a:blip r:embed="rId3" r:link="rId4"/>
          <a:srcRect/>
          <a:stretch>
            <a:fillRect/>
          </a:stretch>
        </p:blipFill>
        <p:spPr bwMode="auto">
          <a:xfrm>
            <a:off x="384175" y="346075"/>
            <a:ext cx="820738" cy="969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Symbol zastępczy zawartości 3">
            <a:extLst/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l-PL"/>
              <a:t>Edytuj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2" name="Tytuł 1">
            <a:extLst/>
          </p:cNvPr>
          <p:cNvSpPr>
            <a:spLocks noGrp="1"/>
          </p:cNvSpPr>
          <p:nvPr>
            <p:ph type="title"/>
          </p:nvPr>
        </p:nvSpPr>
        <p:spPr>
          <a:xfrm>
            <a:off x="1588166" y="365125"/>
            <a:ext cx="9765633" cy="1325563"/>
          </a:xfrm>
        </p:spPr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>
            <a:extLst/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l-PL"/>
              <a:t>Edytuj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7" name="Symbol zastępczy stopki 5">
            <a:extLst/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8" name="Symbol zastępczy numeru slajdu 6">
            <a:extLst/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55FEE5-367E-427E-928E-03FE2F3DE801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/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ekstu 2">
            <a:extLst/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/>
              <a:t>Edytuj style wzorca tekstu</a:t>
            </a:r>
          </a:p>
        </p:txBody>
      </p:sp>
      <p:sp>
        <p:nvSpPr>
          <p:cNvPr id="4" name="Symbol zastępczy zawartości 3">
            <a:extLst/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l-PL"/>
              <a:t>Edytuj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5" name="Symbol zastępczy tekstu 4">
            <a:extLst/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/>
              <a:t>Edytuj style wzorca tekstu</a:t>
            </a:r>
          </a:p>
        </p:txBody>
      </p:sp>
      <p:sp>
        <p:nvSpPr>
          <p:cNvPr id="6" name="Symbol zastępczy zawartości 5">
            <a:extLst/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l-PL"/>
              <a:t>Edytuj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7" name="Symbol zastępczy daty 3">
            <a:extLst/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8A78DD-EAA2-4467-B198-10ED59911168}" type="datetimeFigureOut">
              <a:rPr lang="pl-PL"/>
              <a:pPr>
                <a:defRPr/>
              </a:pPr>
              <a:t>2018-02-22</a:t>
            </a:fld>
            <a:endParaRPr lang="pl-PL"/>
          </a:p>
        </p:txBody>
      </p:sp>
      <p:sp>
        <p:nvSpPr>
          <p:cNvPr id="8" name="Symbol zastępczy stopki 4">
            <a:extLst/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9" name="Symbol zastępczy numeru slajdu 5">
            <a:extLst/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228760-7F5E-42A5-94C4-9F3A42813002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/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daty 3">
            <a:extLst/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8EA3FB-4A12-42AF-AE58-BEBFFA10CA63}" type="datetimeFigureOut">
              <a:rPr lang="pl-PL"/>
              <a:pPr>
                <a:defRPr/>
              </a:pPr>
              <a:t>2018-02-22</a:t>
            </a:fld>
            <a:endParaRPr lang="pl-PL"/>
          </a:p>
        </p:txBody>
      </p:sp>
      <p:sp>
        <p:nvSpPr>
          <p:cNvPr id="4" name="Symbol zastępczy stopki 4">
            <a:extLst/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Symbol zastępczy numeru slajdu 5">
            <a:extLst/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116267-B8DE-470E-A5DA-05B9A6BA2F07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3">
            <a:extLst/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8481D1-AFAA-41FD-9F91-BAC394783D99}" type="datetimeFigureOut">
              <a:rPr lang="pl-PL"/>
              <a:pPr>
                <a:defRPr/>
              </a:pPr>
              <a:t>2018-02-22</a:t>
            </a:fld>
            <a:endParaRPr lang="pl-PL"/>
          </a:p>
        </p:txBody>
      </p:sp>
      <p:sp>
        <p:nvSpPr>
          <p:cNvPr id="3" name="Symbol zastępczy stopki 4">
            <a:extLst/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4" name="Symbol zastępczy numeru slajdu 5">
            <a:extLst/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B675C6-3420-4ADB-B85C-2E023114D6C4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/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>
            <a:extLst/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/>
              <a:t>Edytuj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tekstu 3">
            <a:extLst/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/>
              <a:t>Edytuj style wzorca tekstu</a:t>
            </a:r>
          </a:p>
        </p:txBody>
      </p:sp>
      <p:sp>
        <p:nvSpPr>
          <p:cNvPr id="5" name="Symbol zastępczy stopki 5">
            <a:extLst/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6">
            <a:extLst/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8D53F7-6388-472A-99FF-57102E4D2868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/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obrazu 2">
            <a:extLst/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l-PL" noProof="0"/>
          </a:p>
        </p:txBody>
      </p:sp>
      <p:sp>
        <p:nvSpPr>
          <p:cNvPr id="4" name="Symbol zastępczy tekstu 3">
            <a:extLst/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/>
              <a:t>Edytuj style wzorca tekstu</a:t>
            </a:r>
          </a:p>
        </p:txBody>
      </p:sp>
      <p:sp>
        <p:nvSpPr>
          <p:cNvPr id="5" name="Symbol zastępczy daty 3">
            <a:extLst/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A44F3F-FC1A-4C47-9CC5-C50126ECD2FB}" type="datetimeFigureOut">
              <a:rPr lang="pl-PL"/>
              <a:pPr>
                <a:defRPr/>
              </a:pPr>
              <a:t>2018-02-22</a:t>
            </a:fld>
            <a:endParaRPr lang="pl-PL"/>
          </a:p>
        </p:txBody>
      </p:sp>
      <p:sp>
        <p:nvSpPr>
          <p:cNvPr id="6" name="Symbol zastępczy stopki 4">
            <a:extLst/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5">
            <a:extLst/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4967C1-96E7-4399-BBCE-620A67E3D5D4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/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ytułu pionowego 2">
            <a:extLst/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/>
              <a:t>Edytuj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>
            <a:extLst/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F74FD4-693A-4225-9EFB-7C15C7AC5CA4}" type="datetimeFigureOut">
              <a:rPr lang="pl-PL"/>
              <a:pPr>
                <a:defRPr/>
              </a:pPr>
              <a:t>2018-02-22</a:t>
            </a:fld>
            <a:endParaRPr lang="pl-PL"/>
          </a:p>
        </p:txBody>
      </p:sp>
      <p:sp>
        <p:nvSpPr>
          <p:cNvPr id="5" name="Symbol zastępczy stopki 4">
            <a:extLst/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>
            <a:extLst/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1E0242-60CC-4430-8E8D-0AEAB2A8D2CC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>
            <a:extLst/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ytułu pionowego 2">
            <a:extLst/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l-PL"/>
              <a:t>Edytuj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>
            <a:extLst/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D183E7-B598-448E-A7F8-1BB0F607BA6F}" type="datetimeFigureOut">
              <a:rPr lang="pl-PL"/>
              <a:pPr>
                <a:defRPr/>
              </a:pPr>
              <a:t>2018-02-22</a:t>
            </a:fld>
            <a:endParaRPr lang="pl-PL"/>
          </a:p>
        </p:txBody>
      </p:sp>
      <p:sp>
        <p:nvSpPr>
          <p:cNvPr id="5" name="Symbol zastępczy stopki 4">
            <a:extLst/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>
            <a:extLst/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F8FED6-AB99-4AB2-A194-86A5C35E7C5B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Symbol zastępczy tytułu 1"/>
          <p:cNvSpPr>
            <a:spLocks noGrp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l-PL"/>
              <a:t>Kliknij, aby edytować styl</a:t>
            </a:r>
          </a:p>
        </p:txBody>
      </p:sp>
      <p:sp>
        <p:nvSpPr>
          <p:cNvPr id="1027" name="Symbol zastępczy tekstu 2"/>
          <p:cNvSpPr>
            <a:spLocks noGrp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l-PL"/>
              <a:t>Edytuj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>
            <a:extLst/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D1AAE68-9EC4-4030-A79D-8DDFDEB408ED}" type="datetimeFigureOut">
              <a:rPr lang="pl-PL"/>
              <a:pPr>
                <a:defRPr/>
              </a:pPr>
              <a:t>2018-02-22</a:t>
            </a:fld>
            <a:endParaRPr lang="pl-PL"/>
          </a:p>
        </p:txBody>
      </p:sp>
      <p:sp>
        <p:nvSpPr>
          <p:cNvPr id="5" name="Symbol zastępczy stopki 4">
            <a:extLst/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>
            <a:extLst/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1F81107-1C3E-42D1-9EE4-019A689D474B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61" r:id="rId2"/>
    <p:sldLayoutId id="2147483662" r:id="rId3"/>
    <p:sldLayoutId id="2147483663" r:id="rId4"/>
    <p:sldLayoutId id="2147483659" r:id="rId5"/>
    <p:sldLayoutId id="2147483658" r:id="rId6"/>
    <p:sldLayoutId id="2147483657" r:id="rId7"/>
    <p:sldLayoutId id="2147483664" r:id="rId8"/>
    <p:sldLayoutId id="2147483656" r:id="rId9"/>
    <p:sldLayoutId id="2147483655" r:id="rId10"/>
    <p:sldLayoutId id="2147483654" r:id="rId11"/>
  </p:sldLayoutIdLst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6" name="Obraz 4" descr="http://www.tyczyn.pl/FCK/image/lokalizacja/drogi_2010.jpg"/>
          <p:cNvPicPr>
            <a:picLocks noChangeAspect="1" noChangeArrowheads="1"/>
          </p:cNvPicPr>
          <p:nvPr/>
        </p:nvPicPr>
        <p:blipFill>
          <a:blip r:embed="rId2">
            <a:grayscl/>
          </a:blip>
          <a:srcRect/>
          <a:stretch>
            <a:fillRect/>
          </a:stretch>
        </p:blipFill>
        <p:spPr bwMode="auto">
          <a:xfrm>
            <a:off x="4879975" y="600075"/>
            <a:ext cx="7312025" cy="6054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07763" dir="2700000" algn="ctr" rotWithShape="0">
              <a:srgbClr val="808080">
                <a:alpha val="50000"/>
              </a:srgbClr>
            </a:outerShdw>
          </a:effectLst>
        </p:spPr>
      </p:pic>
      <p:sp>
        <p:nvSpPr>
          <p:cNvPr id="5" name="Tytuł 4">
            <a:extLst/>
          </p:cNvPr>
          <p:cNvSpPr>
            <a:spLocks noGrp="1"/>
          </p:cNvSpPr>
          <p:nvPr>
            <p:ph type="ctrTitle"/>
          </p:nvPr>
        </p:nvSpPr>
        <p:spPr>
          <a:xfrm>
            <a:off x="777875" y="2016125"/>
            <a:ext cx="6350000" cy="4487863"/>
          </a:xfrm>
        </p:spPr>
        <p:txBody>
          <a:bodyPr>
            <a:normAutofit fontScale="90000"/>
          </a:bodyPr>
          <a:lstStyle/>
          <a:p>
            <a:r>
              <a:rPr lang="pl-PL" sz="7200" b="1">
                <a:solidFill>
                  <a:srgbClr val="0000FF"/>
                </a:solidFill>
                <a:latin typeface="Calibri" pitchFamily="34" charset="0"/>
              </a:rPr>
              <a:t>PROGRAM ROZWOJU</a:t>
            </a:r>
            <a:br>
              <a:rPr lang="pl-PL" sz="7200" b="1">
                <a:solidFill>
                  <a:srgbClr val="0000FF"/>
                </a:solidFill>
                <a:latin typeface="Calibri" pitchFamily="34" charset="0"/>
              </a:rPr>
            </a:br>
            <a:r>
              <a:rPr lang="pl-PL" sz="7200" b="1">
                <a:solidFill>
                  <a:srgbClr val="0000FF"/>
                </a:solidFill>
                <a:latin typeface="Calibri" pitchFamily="34" charset="0"/>
              </a:rPr>
              <a:t>GMINY TYCZYN</a:t>
            </a:r>
            <a:br>
              <a:rPr lang="pl-PL" sz="7200" b="1">
                <a:solidFill>
                  <a:srgbClr val="0000FF"/>
                </a:solidFill>
                <a:latin typeface="Calibri" pitchFamily="34" charset="0"/>
              </a:rPr>
            </a:br>
            <a:r>
              <a:rPr lang="pl-PL" b="1">
                <a:solidFill>
                  <a:srgbClr val="0000FF"/>
                </a:solidFill>
                <a:latin typeface="Calibri" pitchFamily="34" charset="0"/>
              </a:rPr>
              <a:t>na lata 2017 – 2022</a:t>
            </a:r>
            <a:r>
              <a:rPr lang="pl-PL" sz="5400">
                <a:solidFill>
                  <a:srgbClr val="0000FF"/>
                </a:solidFill>
              </a:rPr>
              <a:t/>
            </a:r>
            <a:br>
              <a:rPr lang="pl-PL" sz="5400">
                <a:solidFill>
                  <a:srgbClr val="0000FF"/>
                </a:solidFill>
              </a:rPr>
            </a:br>
            <a:r>
              <a:rPr lang="pl-PL" sz="5400" b="1">
                <a:solidFill>
                  <a:srgbClr val="0000FF"/>
                </a:solidFill>
              </a:rPr>
              <a:t> </a:t>
            </a:r>
            <a:r>
              <a:rPr lang="pl-PL" sz="5400">
                <a:solidFill>
                  <a:srgbClr val="0000FF"/>
                </a:solidFill>
              </a:rPr>
              <a:t/>
            </a:r>
            <a:br>
              <a:rPr lang="pl-PL" sz="5400">
                <a:solidFill>
                  <a:srgbClr val="0000FF"/>
                </a:solidFill>
              </a:rPr>
            </a:br>
            <a:endParaRPr lang="pl-PL" sz="5400">
              <a:solidFill>
                <a:srgbClr val="0000FF"/>
              </a:solidFill>
            </a:endParaRPr>
          </a:p>
        </p:txBody>
      </p:sp>
      <p:graphicFrame>
        <p:nvGraphicFramePr>
          <p:cNvPr id="13358" name="Group 46"/>
          <p:cNvGraphicFramePr>
            <a:graphicFrameLocks noGrp="1"/>
          </p:cNvGraphicFramePr>
          <p:nvPr/>
        </p:nvGraphicFramePr>
        <p:xfrm>
          <a:off x="9302750" y="458788"/>
          <a:ext cx="2381250" cy="2540000"/>
        </p:xfrm>
        <a:graphic>
          <a:graphicData uri="http://schemas.openxmlformats.org/drawingml/2006/table">
            <a:tbl>
              <a:tblPr/>
              <a:tblGrid>
                <a:gridCol w="238125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711200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 Black" pitchFamily="34" charset="0"/>
                          <a:cs typeface="Times New Roman" pitchFamily="18" charset="0"/>
                        </a:rPr>
                        <a:t>Borek Stary</a:t>
                      </a:r>
                      <a:endParaRPr kumimoji="0" lang="pl-PL" sz="4000" b="1" i="0" u="none" strike="noStrike" cap="none" normalizeH="0" baseline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 Black" pitchFamily="34" charset="0"/>
                        <a:cs typeface="Arial" charset="0"/>
                      </a:endParaRPr>
                    </a:p>
                  </a:txBody>
                  <a:tcPr anchor="ctr" horzOverflow="overflow">
                    <a:lnL w="254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22275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 Black" pitchFamily="34" charset="0"/>
                          <a:cs typeface="Times New Roman" pitchFamily="18" charset="0"/>
                        </a:rPr>
                        <a:t>Hermanowa</a:t>
                      </a:r>
                      <a:endParaRPr kumimoji="0" lang="pl-PL" sz="4000" b="1" i="0" u="none" strike="noStrike" cap="none" normalizeH="0" baseline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 Black" pitchFamily="34" charset="0"/>
                        <a:cs typeface="Arial" charset="0"/>
                      </a:endParaRPr>
                    </a:p>
                  </a:txBody>
                  <a:tcPr anchor="ctr" horzOverflow="overflow">
                    <a:lnL w="254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265113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 Black" pitchFamily="34" charset="0"/>
                          <a:cs typeface="Times New Roman" pitchFamily="18" charset="0"/>
                        </a:rPr>
                        <a:t>Kielnarowa</a:t>
                      </a:r>
                      <a:endParaRPr kumimoji="0" lang="pl-PL" sz="4000" b="1" i="0" u="none" strike="noStrike" cap="none" normalizeH="0" baseline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 Black" pitchFamily="34" charset="0"/>
                        <a:cs typeface="Arial" charset="0"/>
                      </a:endParaRPr>
                    </a:p>
                  </a:txBody>
                  <a:tcPr anchor="ctr" horzOverflow="overflow">
                    <a:lnL w="254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265113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 Black" pitchFamily="34" charset="0"/>
                          <a:cs typeface="Times New Roman" pitchFamily="18" charset="0"/>
                        </a:rPr>
                        <a:t>Matysówka</a:t>
                      </a:r>
                      <a:endParaRPr kumimoji="0" lang="pl-PL" sz="4000" b="1" i="0" u="none" strike="noStrike" cap="none" normalizeH="0" baseline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 Black" pitchFamily="34" charset="0"/>
                        <a:cs typeface="Arial" charset="0"/>
                      </a:endParaRPr>
                    </a:p>
                  </a:txBody>
                  <a:tcPr anchor="ctr" horzOverflow="overflow">
                    <a:lnL w="254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393700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 Black" pitchFamily="34" charset="0"/>
                          <a:cs typeface="Times New Roman" pitchFamily="18" charset="0"/>
                        </a:rPr>
                        <a:t>Tyczyn</a:t>
                      </a:r>
                      <a:endParaRPr kumimoji="0" lang="pl-PL" sz="4000" b="1" i="0" u="none" strike="noStrike" cap="none" normalizeH="0" baseline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 Black" pitchFamily="34" charset="0"/>
                        <a:cs typeface="Arial" charset="0"/>
                      </a:endParaRPr>
                    </a:p>
                  </a:txBody>
                  <a:tcPr anchor="ctr" horzOverflow="overflow">
                    <a:lnL w="254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</a:tbl>
          </a:graphicData>
        </a:graphic>
      </p:graphicFrame>
    </p:spTree>
  </p:cSld>
  <p:clrMapOvr>
    <a:masterClrMapping/>
  </p:clrMapOvr>
  <p:transition spd="slow">
    <p:split orient="vert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l-PL" sz="3200"/>
              <a:t>Program Rozwoju Gminy Tyczyn na lata 2017-2022</a:t>
            </a:r>
            <a:br>
              <a:rPr lang="pl-PL" sz="3200"/>
            </a:br>
            <a:endParaRPr lang="pl-PL" sz="3200"/>
          </a:p>
        </p:txBody>
      </p:sp>
      <p:sp>
        <p:nvSpPr>
          <p:cNvPr id="14338" name="Symbol zastępczy zawartości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3660775"/>
          </a:xfrm>
        </p:spPr>
        <p:txBody>
          <a:bodyPr/>
          <a:lstStyle/>
          <a:p>
            <a:pPr algn="ctr"/>
            <a:r>
              <a:rPr lang="pl-PL"/>
              <a:t>Program rozwoju gminy stanowi dokument planistyczny obejmujący wieloletnie cele i kierunki działania danej jednostki samorządu terytorialnego.</a:t>
            </a:r>
          </a:p>
          <a:p>
            <a:pPr algn="ctr"/>
            <a:endParaRPr lang="pl-PL"/>
          </a:p>
          <a:p>
            <a:pPr algn="ctr"/>
            <a:r>
              <a:rPr lang="pl-PL" u="sng"/>
              <a:t>Potrzeba posiadania Programu Rozwoju Gminy </a:t>
            </a:r>
            <a:r>
              <a:rPr lang="pl-PL" i="1" u="sng"/>
              <a:t>Tyczyn</a:t>
            </a:r>
            <a:r>
              <a:rPr lang="pl-PL" b="1" i="1" u="sng"/>
              <a:t> </a:t>
            </a:r>
            <a:r>
              <a:rPr lang="pl-PL" u="sng"/>
              <a:t>spójnej z horyzontem czasowym nowego okresu programowania UE oraz dokumentów nadrzędnych</a:t>
            </a:r>
            <a:endParaRPr lang="pl-PL"/>
          </a:p>
        </p:txBody>
      </p:sp>
    </p:spTree>
  </p:cSld>
  <p:clrMapOvr>
    <a:masterClrMapping/>
  </p:clrMapOvr>
  <p:transition spd="slow">
    <p:wip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/>
          <p:cNvSpPr>
            <a:spLocks noChangeArrowheads="1"/>
          </p:cNvSpPr>
          <p:nvPr/>
        </p:nvSpPr>
        <p:spPr bwMode="auto">
          <a:xfrm rot="-1308084">
            <a:off x="1120775" y="885825"/>
            <a:ext cx="5265738" cy="1368425"/>
          </a:xfrm>
          <a:prstGeom prst="rect">
            <a:avLst/>
          </a:prstGeom>
          <a:noFill/>
          <a:ln w="57150" algn="ctr">
            <a:solidFill>
              <a:srgbClr val="FF9900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pl-PL" sz="4000" b="1">
                <a:solidFill>
                  <a:srgbClr val="FF9900"/>
                </a:solidFill>
                <a:latin typeface="Arial Black" pitchFamily="34" charset="0"/>
              </a:rPr>
              <a:t>PROGRAM ROZWOJU GMINY</a:t>
            </a:r>
          </a:p>
        </p:txBody>
      </p:sp>
      <p:sp>
        <p:nvSpPr>
          <p:cNvPr id="63491" name="Text Box 3"/>
          <p:cNvSpPr txBox="1">
            <a:spLocks noChangeArrowheads="1"/>
          </p:cNvSpPr>
          <p:nvPr/>
        </p:nvSpPr>
        <p:spPr bwMode="auto">
          <a:xfrm>
            <a:off x="2063750" y="2565400"/>
            <a:ext cx="9601200" cy="2495550"/>
          </a:xfrm>
          <a:prstGeom prst="rect">
            <a:avLst/>
          </a:prstGeom>
          <a:solidFill>
            <a:schemeClr val="bg1"/>
          </a:solidFill>
          <a:ln w="57150" algn="ctr">
            <a:solidFill>
              <a:srgbClr val="003399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723900" indent="-190500"/>
            <a:r>
              <a:rPr lang="pl-PL" sz="2000" b="1">
                <a:latin typeface="Verdana" pitchFamily="34" charset="0"/>
              </a:rPr>
              <a:t>Program rozwoju powinien więc:</a:t>
            </a:r>
          </a:p>
          <a:p>
            <a:pPr marL="723900" indent="-190500">
              <a:buFontTx/>
              <a:buChar char="•"/>
            </a:pPr>
            <a:r>
              <a:rPr lang="pl-PL" sz="2000">
                <a:latin typeface="Verdana" pitchFamily="34" charset="0"/>
              </a:rPr>
              <a:t>zajrzeć w głąb gminy </a:t>
            </a:r>
            <a:r>
              <a:rPr lang="pl-PL" sz="2000" i="1">
                <a:latin typeface="Verdana" pitchFamily="34" charset="0"/>
              </a:rPr>
              <a:t>(diagnoza, </a:t>
            </a:r>
          </a:p>
          <a:p>
            <a:pPr marL="723900" indent="-190500"/>
            <a:r>
              <a:rPr lang="pl-PL" sz="2000" i="1">
                <a:latin typeface="Verdana" pitchFamily="34" charset="0"/>
              </a:rPr>
              <a:t>identyfikacja stanu istniejącego),</a:t>
            </a:r>
          </a:p>
          <a:p>
            <a:pPr marL="723900" indent="-190500"/>
            <a:endParaRPr lang="pl-PL" sz="700" i="1">
              <a:latin typeface="Verdana" pitchFamily="34" charset="0"/>
            </a:endParaRPr>
          </a:p>
          <a:p>
            <a:pPr marL="723900" indent="-190500">
              <a:buFontTx/>
              <a:buChar char="•"/>
            </a:pPr>
            <a:r>
              <a:rPr lang="pl-PL" sz="2000">
                <a:latin typeface="Verdana" pitchFamily="34" charset="0"/>
              </a:rPr>
              <a:t>określić zewnętrzne warunki, w których</a:t>
            </a:r>
          </a:p>
          <a:p>
            <a:pPr marL="723900" indent="-190500"/>
            <a:r>
              <a:rPr lang="pl-PL" sz="2000">
                <a:latin typeface="Verdana" pitchFamily="34" charset="0"/>
              </a:rPr>
              <a:t>funkcjonuje gmina </a:t>
            </a:r>
            <a:r>
              <a:rPr lang="pl-PL" sz="2000" i="1">
                <a:latin typeface="Verdana" pitchFamily="34" charset="0"/>
              </a:rPr>
              <a:t>(w skali makro i mikro</a:t>
            </a:r>
          </a:p>
          <a:p>
            <a:pPr marL="723900" indent="-190500"/>
            <a:r>
              <a:rPr lang="pl-PL" sz="2000" i="1">
                <a:latin typeface="Verdana" pitchFamily="34" charset="0"/>
              </a:rPr>
              <a:t>otoczenia),</a:t>
            </a:r>
          </a:p>
          <a:p>
            <a:pPr marL="723900" indent="-190500"/>
            <a:endParaRPr lang="pl-PL" sz="700" i="1">
              <a:latin typeface="Verdana" pitchFamily="34" charset="0"/>
            </a:endParaRPr>
          </a:p>
          <a:p>
            <a:pPr marL="723900" indent="-190500">
              <a:buFontTx/>
              <a:buChar char="•"/>
            </a:pPr>
            <a:r>
              <a:rPr lang="pl-PL" sz="2000">
                <a:latin typeface="Verdana" pitchFamily="34" charset="0"/>
              </a:rPr>
              <a:t>spoglądać w przyszłość </a:t>
            </a:r>
            <a:r>
              <a:rPr lang="pl-PL" sz="2000" i="1">
                <a:latin typeface="Verdana" pitchFamily="34" charset="0"/>
              </a:rPr>
              <a:t>(z bliższą i dalszą  perspektywą).</a:t>
            </a:r>
          </a:p>
        </p:txBody>
      </p:sp>
      <p:sp>
        <p:nvSpPr>
          <p:cNvPr id="63492" name="Text Box 4"/>
          <p:cNvSpPr txBox="1">
            <a:spLocks noChangeArrowheads="1"/>
          </p:cNvSpPr>
          <p:nvPr/>
        </p:nvSpPr>
        <p:spPr bwMode="auto">
          <a:xfrm>
            <a:off x="2351088" y="1773238"/>
            <a:ext cx="8737600" cy="4346575"/>
          </a:xfrm>
          <a:prstGeom prst="rect">
            <a:avLst/>
          </a:prstGeom>
          <a:solidFill>
            <a:schemeClr val="bg1"/>
          </a:solidFill>
          <a:ln w="57150" algn="ctr">
            <a:solidFill>
              <a:schemeClr val="folHlink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266700" indent="-266700"/>
            <a:r>
              <a:rPr lang="pl-PL" sz="2400" b="1">
                <a:latin typeface="Verdana" pitchFamily="34" charset="0"/>
              </a:rPr>
              <a:t>Program rozwoju gminy powinien być podstawą do:</a:t>
            </a:r>
          </a:p>
          <a:p>
            <a:pPr marL="266700" indent="-266700">
              <a:buFontTx/>
              <a:buChar char="•"/>
            </a:pPr>
            <a:r>
              <a:rPr lang="pl-PL" sz="2400">
                <a:latin typeface="Verdana" pitchFamily="34" charset="0"/>
              </a:rPr>
              <a:t>wyznaczania perspektywicznych kierunków rozwoju gminy,</a:t>
            </a:r>
          </a:p>
          <a:p>
            <a:pPr marL="266700" indent="-266700">
              <a:buFontTx/>
              <a:buChar char="•"/>
            </a:pPr>
            <a:endParaRPr lang="pl-PL" sz="900">
              <a:latin typeface="Verdana" pitchFamily="34" charset="0"/>
            </a:endParaRPr>
          </a:p>
          <a:p>
            <a:pPr marL="266700" indent="-266700">
              <a:buFontTx/>
              <a:buChar char="•"/>
            </a:pPr>
            <a:r>
              <a:rPr lang="pl-PL" sz="2400">
                <a:latin typeface="Verdana" pitchFamily="34" charset="0"/>
              </a:rPr>
              <a:t>sprawnego dopasowywania się gminy do zmieniających się warunków otoczenia,</a:t>
            </a:r>
          </a:p>
          <a:p>
            <a:pPr marL="266700" indent="-266700">
              <a:buFontTx/>
              <a:buChar char="•"/>
            </a:pPr>
            <a:endParaRPr lang="pl-PL" sz="900">
              <a:latin typeface="Verdana" pitchFamily="34" charset="0"/>
            </a:endParaRPr>
          </a:p>
          <a:p>
            <a:pPr marL="266700" indent="-266700">
              <a:buFontTx/>
              <a:buChar char="•"/>
            </a:pPr>
            <a:r>
              <a:rPr lang="pl-PL" sz="2400">
                <a:latin typeface="Verdana" pitchFamily="34" charset="0"/>
              </a:rPr>
              <a:t>skutecznego i efektywnego zarządzania gminą przez jej władze,</a:t>
            </a:r>
          </a:p>
          <a:p>
            <a:pPr marL="266700" indent="-266700">
              <a:buFontTx/>
              <a:buChar char="•"/>
            </a:pPr>
            <a:endParaRPr lang="pl-PL" sz="900">
              <a:latin typeface="Verdana" pitchFamily="34" charset="0"/>
            </a:endParaRPr>
          </a:p>
          <a:p>
            <a:pPr marL="266700" indent="-266700">
              <a:buFontTx/>
              <a:buChar char="•"/>
            </a:pPr>
            <a:r>
              <a:rPr lang="pl-PL" sz="2400">
                <a:latin typeface="Verdana" pitchFamily="34" charset="0"/>
              </a:rPr>
              <a:t>optymalnego wykorzystania własnych środków finansowych gminy,</a:t>
            </a:r>
          </a:p>
          <a:p>
            <a:pPr marL="266700" indent="-266700">
              <a:buFontTx/>
              <a:buChar char="•"/>
            </a:pPr>
            <a:endParaRPr lang="pl-PL" sz="900">
              <a:latin typeface="Verdana" pitchFamily="34" charset="0"/>
            </a:endParaRPr>
          </a:p>
        </p:txBody>
      </p:sp>
      <p:sp>
        <p:nvSpPr>
          <p:cNvPr id="63493" name="Text Box 5"/>
          <p:cNvSpPr txBox="1">
            <a:spLocks noChangeArrowheads="1"/>
          </p:cNvSpPr>
          <p:nvPr/>
        </p:nvSpPr>
        <p:spPr bwMode="auto">
          <a:xfrm>
            <a:off x="912813" y="2924175"/>
            <a:ext cx="10464800" cy="2403475"/>
          </a:xfrm>
          <a:prstGeom prst="rect">
            <a:avLst/>
          </a:prstGeom>
          <a:solidFill>
            <a:schemeClr val="bg1"/>
          </a:solidFill>
          <a:ln w="57150" algn="ctr">
            <a:solidFill>
              <a:srgbClr val="FF9900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55600" algn="ctr"/>
            <a:r>
              <a:rPr lang="pl-PL" sz="2000">
                <a:latin typeface="Arial Black" pitchFamily="34" charset="0"/>
              </a:rPr>
              <a:t>Program rozwoju jest zasadniczym </a:t>
            </a:r>
          </a:p>
          <a:p>
            <a:pPr marL="355600" algn="ctr"/>
            <a:r>
              <a:rPr lang="pl-PL" sz="2000">
                <a:latin typeface="Arial Black" pitchFamily="34" charset="0"/>
              </a:rPr>
              <a:t>elementem planowania rozwoju lokalnego.</a:t>
            </a:r>
            <a:r>
              <a:rPr lang="pl-PL" sz="2400">
                <a:latin typeface="Verdana" pitchFamily="34" charset="0"/>
              </a:rPr>
              <a:t>  </a:t>
            </a:r>
          </a:p>
          <a:p>
            <a:pPr marL="355600" algn="ctr"/>
            <a:endParaRPr lang="pl-PL" sz="2400">
              <a:latin typeface="Verdana" pitchFamily="34" charset="0"/>
            </a:endParaRPr>
          </a:p>
          <a:p>
            <a:pPr marL="355600" algn="ctr"/>
            <a:r>
              <a:rPr lang="pl-PL" sz="2000">
                <a:latin typeface="Verdana" pitchFamily="34" charset="0"/>
              </a:rPr>
              <a:t>Program Rozwoju jest dokumentem określającym  kierunki rozwoju w zmieniających się warunkach zewnętrznych i wewnętrznych kraju, wskazującym drogę przygotowania GMINY Tyczyn do funkcjonowania w strukturach Unii Europejskiej.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34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34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34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"/>
                                        <p:tgtEl>
                                          <p:spTgt spid="634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/>
                                        <p:tgtEl>
                                          <p:spTgt spid="634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6349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3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34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34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34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500"/>
                                        <p:tgtEl>
                                          <p:spTgt spid="634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/>
                                        <p:tgtEl>
                                          <p:spTgt spid="634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6349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3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34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34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34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491" grpId="0" animBg="1"/>
      <p:bldP spid="63492" grpId="0" animBg="1"/>
      <p:bldP spid="63492" grpId="1" animBg="1"/>
      <p:bldP spid="63493" grpId="0" animBg="1"/>
      <p:bldP spid="63493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pl-PL" sz="3600"/>
              <a:t>Program Rozwoju Gminy Tyczyn na lata 2017-2022</a:t>
            </a:r>
          </a:p>
        </p:txBody>
      </p:sp>
      <p:sp>
        <p:nvSpPr>
          <p:cNvPr id="15362" name="Symbol zastępczy zawartości 2"/>
          <p:cNvSpPr>
            <a:spLocks noGrp="1"/>
          </p:cNvSpPr>
          <p:nvPr>
            <p:ph idx="1"/>
          </p:nvPr>
        </p:nvSpPr>
        <p:spPr>
          <a:xfrm>
            <a:off x="731838" y="1825625"/>
            <a:ext cx="10621962" cy="4210050"/>
          </a:xfrm>
        </p:spPr>
        <p:txBody>
          <a:bodyPr/>
          <a:lstStyle/>
          <a:p>
            <a:r>
              <a:rPr lang="pl-PL"/>
              <a:t>W okresie programowania 2014 – 2020 pojawił się nowy instrument wsparcia rozwoju wybranych obszarów naszego kraju, położonych wokół ośrodków wojewódzkich, pod nazwą Zintegrowane Inwestycje Terytorialne (ZIT). Gmina Tyczyn, wraz z miastem Rzeszowem i jedenastoma innymi gminami, położonymi wokół Rzeszowa, znalazła się na obszarze pn. Rzeszowski Obszar Funkcjonalny (ROF). </a:t>
            </a:r>
          </a:p>
          <a:p>
            <a:r>
              <a:rPr lang="pl-PL"/>
              <a:t>Wspólnie z pozostałymi gminami Gmina Tyczyn zamierza realizować ważne przedsięwzięcia inwestycyjne zidentyfikowane w Strategii ZIT ROF, w ramach samorządowego Stowarzyszenia Rzeszowskiego Obszaru Funkcjonalnego (Stowarzyszenia ROF).</a:t>
            </a:r>
          </a:p>
          <a:p>
            <a:endParaRPr lang="pl-PL"/>
          </a:p>
        </p:txBody>
      </p:sp>
    </p:spTree>
  </p:cSld>
  <p:clrMapOvr>
    <a:masterClrMapping/>
  </p:clrMapOvr>
  <p:transition spd="med">
    <p:pull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91"/>
          <p:cNvSpPr>
            <a:spLocks noChangeArrowheads="1"/>
          </p:cNvSpPr>
          <p:nvPr/>
        </p:nvSpPr>
        <p:spPr bwMode="auto">
          <a:xfrm>
            <a:off x="457200" y="2101850"/>
            <a:ext cx="3841750" cy="2878138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/>
            <a:r>
              <a:rPr lang="pl-PL" sz="2200" b="1" u="sng">
                <a:solidFill>
                  <a:schemeClr val="tx1"/>
                </a:solidFill>
                <a:cs typeface="Arial" charset="0"/>
              </a:rPr>
              <a:t>Część I</a:t>
            </a:r>
          </a:p>
          <a:p>
            <a:pPr algn="ctr"/>
            <a:r>
              <a:rPr lang="pl-PL" sz="2200" b="1" u="sng">
                <a:solidFill>
                  <a:schemeClr val="tx1"/>
                </a:solidFill>
                <a:cs typeface="Arial" charset="0"/>
              </a:rPr>
              <a:t>DIAGNOSTYCZNA </a:t>
            </a:r>
          </a:p>
          <a:p>
            <a:pPr algn="ctr"/>
            <a:endParaRPr lang="pl-PL" sz="2200" b="1">
              <a:solidFill>
                <a:schemeClr val="tx1"/>
              </a:solidFill>
              <a:cs typeface="Arial" charset="0"/>
            </a:endParaRPr>
          </a:p>
          <a:p>
            <a:pPr algn="ctr"/>
            <a:r>
              <a:rPr lang="pl-PL" sz="2000">
                <a:solidFill>
                  <a:schemeClr val="tx1"/>
                </a:solidFill>
                <a:cs typeface="Arial" charset="0"/>
              </a:rPr>
              <a:t> </a:t>
            </a:r>
            <a:r>
              <a:rPr lang="pl-PL" sz="1600" b="1">
                <a:solidFill>
                  <a:schemeClr val="tx1"/>
                </a:solidFill>
                <a:cs typeface="Arial" charset="0"/>
              </a:rPr>
              <a:t>Ocena stanu istniejącego. Wyznaczenie głównych kierunków rozwoju gminy. </a:t>
            </a:r>
          </a:p>
          <a:p>
            <a:pPr algn="ctr"/>
            <a:endParaRPr lang="pl-PL" sz="1600" b="1">
              <a:solidFill>
                <a:schemeClr val="tx1"/>
              </a:solidFill>
              <a:cs typeface="Arial" charset="0"/>
            </a:endParaRPr>
          </a:p>
          <a:p>
            <a:pPr algn="ctr"/>
            <a:r>
              <a:rPr lang="pl-PL" sz="1600" b="1">
                <a:solidFill>
                  <a:schemeClr val="tx1"/>
                </a:solidFill>
                <a:cs typeface="Arial" charset="0"/>
              </a:rPr>
              <a:t> Ocena tendencji rozwoju doprowadzi do ustalenia wstępnych prognoz, przedstawionych następnie </a:t>
            </a:r>
            <a:br>
              <a:rPr lang="pl-PL" sz="1600" b="1">
                <a:solidFill>
                  <a:schemeClr val="tx1"/>
                </a:solidFill>
                <a:cs typeface="Arial" charset="0"/>
              </a:rPr>
            </a:br>
            <a:r>
              <a:rPr lang="pl-PL" sz="1600" b="1">
                <a:solidFill>
                  <a:schemeClr val="tx1"/>
                </a:solidFill>
                <a:cs typeface="Arial" charset="0"/>
              </a:rPr>
              <a:t>w analizie szans i zagrożeń.</a:t>
            </a:r>
          </a:p>
        </p:txBody>
      </p:sp>
      <p:sp>
        <p:nvSpPr>
          <p:cNvPr id="6" name="AutoShape 172"/>
          <p:cNvSpPr>
            <a:spLocks noChangeArrowheads="1"/>
          </p:cNvSpPr>
          <p:nvPr/>
        </p:nvSpPr>
        <p:spPr bwMode="auto">
          <a:xfrm>
            <a:off x="4176713" y="3789363"/>
            <a:ext cx="1905000" cy="503237"/>
          </a:xfrm>
          <a:custGeom>
            <a:avLst/>
            <a:gdLst>
              <a:gd name="T0" fmla="*/ 2147483647 w 21600"/>
              <a:gd name="T1" fmla="*/ 0 h 21600"/>
              <a:gd name="T2" fmla="*/ 0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lnTo>
                  <a:pt x="16200" y="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lnTo>
                  <a:pt x="135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lnTo>
                  <a:pt x="0" y="5400"/>
                </a:ln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pPr>
              <a:defRPr/>
            </a:pPr>
            <a:endParaRPr lang="pl-PL"/>
          </a:p>
        </p:txBody>
      </p:sp>
      <p:sp>
        <p:nvSpPr>
          <p:cNvPr id="7" name="Rectangle 330"/>
          <p:cNvSpPr>
            <a:spLocks noChangeArrowheads="1"/>
          </p:cNvSpPr>
          <p:nvPr/>
        </p:nvSpPr>
        <p:spPr bwMode="auto">
          <a:xfrm>
            <a:off x="5897563" y="1789113"/>
            <a:ext cx="6049962" cy="4281487"/>
          </a:xfrm>
          <a:prstGeom prst="rect">
            <a:avLst/>
          </a:prstGeom>
          <a:solidFill>
            <a:srgbClr val="003399"/>
          </a:solidFill>
          <a:ln w="10000" algn="ctr">
            <a:solidFill>
              <a:srgbClr val="809EC2"/>
            </a:solidFill>
            <a:miter lim="800000"/>
            <a:headEnd/>
            <a:tailEnd/>
          </a:ln>
          <a:effectLst>
            <a:outerShdw dist="50800" dir="5400000" rotWithShape="0">
              <a:srgbClr val="4E3B30">
                <a:alpha val="59999"/>
              </a:srgbClr>
            </a:outerShdw>
          </a:effectLst>
        </p:spPr>
        <p:txBody>
          <a:bodyPr>
            <a:spAutoFit/>
          </a:bodyPr>
          <a:lstStyle/>
          <a:p>
            <a:pPr algn="ctr"/>
            <a:r>
              <a:rPr lang="pl-PL" b="1">
                <a:solidFill>
                  <a:schemeClr val="bg1"/>
                </a:solidFill>
                <a:latin typeface="Calibri" pitchFamily="34" charset="0"/>
              </a:rPr>
              <a:t>Wyznaczone zostanie w ten sposób pole możliwości rozwoju gminy, na obszarze którego należy szukać rozwiązania problemów wcześniej zidentyfikowanych. </a:t>
            </a:r>
          </a:p>
          <a:p>
            <a:pPr algn="ctr"/>
            <a:endParaRPr lang="pl-PL" b="1">
              <a:solidFill>
                <a:schemeClr val="bg1"/>
              </a:solidFill>
              <a:latin typeface="Calibri" pitchFamily="34" charset="0"/>
            </a:endParaRPr>
          </a:p>
          <a:p>
            <a:pPr algn="ctr"/>
            <a:r>
              <a:rPr lang="pl-PL" b="1">
                <a:solidFill>
                  <a:schemeClr val="bg1"/>
                </a:solidFill>
                <a:latin typeface="Calibri" pitchFamily="34" charset="0"/>
              </a:rPr>
              <a:t>Część diagnostyczną kończy analiza </a:t>
            </a:r>
            <a:r>
              <a:rPr lang="pl-PL" sz="2000" b="1">
                <a:solidFill>
                  <a:schemeClr val="bg1"/>
                </a:solidFill>
                <a:latin typeface="Calibri" pitchFamily="34" charset="0"/>
              </a:rPr>
              <a:t>SWOT, </a:t>
            </a:r>
            <a:r>
              <a:rPr lang="pl-PL" b="1">
                <a:solidFill>
                  <a:schemeClr val="bg1"/>
                </a:solidFill>
                <a:latin typeface="Calibri" pitchFamily="34" charset="0"/>
              </a:rPr>
              <a:t>łącząc tę część strategii rozwoju miasta z częścią planowania strategicznego. </a:t>
            </a:r>
          </a:p>
          <a:p>
            <a:pPr algn="ctr"/>
            <a:endParaRPr lang="pl-PL" sz="1000" b="1">
              <a:solidFill>
                <a:schemeClr val="bg1"/>
              </a:solidFill>
              <a:latin typeface="Calibri" pitchFamily="34" charset="0"/>
            </a:endParaRPr>
          </a:p>
          <a:p>
            <a:pPr algn="ctr"/>
            <a:r>
              <a:rPr lang="pl-PL" b="1">
                <a:solidFill>
                  <a:schemeClr val="bg1"/>
                </a:solidFill>
                <a:latin typeface="Calibri" pitchFamily="34" charset="0"/>
              </a:rPr>
              <a:t>Identyfikuje ona mocne i słabe strony gminy </a:t>
            </a:r>
            <a:br>
              <a:rPr lang="pl-PL" b="1">
                <a:solidFill>
                  <a:schemeClr val="bg1"/>
                </a:solidFill>
                <a:latin typeface="Calibri" pitchFamily="34" charset="0"/>
              </a:rPr>
            </a:br>
            <a:r>
              <a:rPr lang="pl-PL" b="1">
                <a:solidFill>
                  <a:schemeClr val="bg1"/>
                </a:solidFill>
                <a:latin typeface="Calibri" pitchFamily="34" charset="0"/>
              </a:rPr>
              <a:t>oraz jej szanse i zagrożenia. </a:t>
            </a:r>
          </a:p>
          <a:p>
            <a:pPr algn="ctr"/>
            <a:r>
              <a:rPr lang="pl-PL" b="1">
                <a:solidFill>
                  <a:schemeClr val="bg1"/>
                </a:solidFill>
                <a:latin typeface="Calibri" pitchFamily="34" charset="0"/>
              </a:rPr>
              <a:t>Zjawiska ograniczające możliwość rozwoju gminy – to słabe strony.</a:t>
            </a:r>
          </a:p>
          <a:p>
            <a:pPr algn="ctr"/>
            <a:r>
              <a:rPr lang="pl-PL" sz="1000" b="1">
                <a:solidFill>
                  <a:schemeClr val="bg1"/>
                </a:solidFill>
                <a:latin typeface="Calibri" pitchFamily="34" charset="0"/>
              </a:rPr>
              <a:t> </a:t>
            </a:r>
          </a:p>
          <a:p>
            <a:pPr algn="ctr"/>
            <a:r>
              <a:rPr lang="pl-PL" b="1">
                <a:solidFill>
                  <a:schemeClr val="bg1"/>
                </a:solidFill>
                <a:latin typeface="Calibri" pitchFamily="34" charset="0"/>
              </a:rPr>
              <a:t>Obszary, w których podejmowane działania są skuteczne i przynoszą zamierzone efekty </a:t>
            </a:r>
            <a:br>
              <a:rPr lang="pl-PL" b="1">
                <a:solidFill>
                  <a:schemeClr val="bg1"/>
                </a:solidFill>
                <a:latin typeface="Calibri" pitchFamily="34" charset="0"/>
              </a:rPr>
            </a:br>
            <a:r>
              <a:rPr lang="pl-PL" b="1">
                <a:solidFill>
                  <a:schemeClr val="bg1"/>
                </a:solidFill>
                <a:latin typeface="Calibri" pitchFamily="34" charset="0"/>
              </a:rPr>
              <a:t>– to mocne strony gminy. </a:t>
            </a:r>
          </a:p>
          <a:p>
            <a:pPr algn="ctr"/>
            <a:r>
              <a:rPr lang="pl-PL" b="1">
                <a:solidFill>
                  <a:schemeClr val="bg1"/>
                </a:solidFill>
                <a:latin typeface="Calibri" pitchFamily="34" charset="0"/>
              </a:rPr>
              <a:t>Są to obszary, na które wpływ ma gmina.</a:t>
            </a:r>
          </a:p>
        </p:txBody>
      </p:sp>
      <p:sp>
        <p:nvSpPr>
          <p:cNvPr id="64518" name="Text Box 6"/>
          <p:cNvSpPr txBox="1">
            <a:spLocks noChangeArrowheads="1"/>
          </p:cNvSpPr>
          <p:nvPr/>
        </p:nvSpPr>
        <p:spPr bwMode="auto">
          <a:xfrm>
            <a:off x="2397125" y="638175"/>
            <a:ext cx="184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pl-PL"/>
          </a:p>
        </p:txBody>
      </p:sp>
      <p:sp>
        <p:nvSpPr>
          <p:cNvPr id="64519" name="Tytuł 1"/>
          <p:cNvSpPr>
            <a:spLocks/>
          </p:cNvSpPr>
          <p:nvPr/>
        </p:nvSpPr>
        <p:spPr bwMode="auto">
          <a:xfrm>
            <a:off x="881063" y="230188"/>
            <a:ext cx="10515600" cy="1325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r">
              <a:lnSpc>
                <a:spcPct val="90000"/>
              </a:lnSpc>
            </a:pPr>
            <a:r>
              <a:rPr lang="pl-PL" sz="3200" b="1">
                <a:latin typeface="Calibri Light" pitchFamily="34" charset="0"/>
              </a:rPr>
              <a:t>Program Rozwoju Gminy Tyczyn na lata 2017-2022                              składa się z dwóch części: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85"/>
          <p:cNvSpPr>
            <a:spLocks noChangeArrowheads="1"/>
          </p:cNvSpPr>
          <p:nvPr/>
        </p:nvSpPr>
        <p:spPr bwMode="auto">
          <a:xfrm>
            <a:off x="190500" y="2428875"/>
            <a:ext cx="3524250" cy="2124075"/>
          </a:xfrm>
          <a:prstGeom prst="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/>
            <a:r>
              <a:rPr lang="pl-PL" sz="2600" b="1" u="sng">
                <a:solidFill>
                  <a:schemeClr val="tx1"/>
                </a:solidFill>
                <a:cs typeface="Arial" charset="0"/>
              </a:rPr>
              <a:t>Część II</a:t>
            </a:r>
          </a:p>
          <a:p>
            <a:pPr algn="ctr"/>
            <a:r>
              <a:rPr lang="pl-PL" sz="2600" b="1" u="sng">
                <a:solidFill>
                  <a:schemeClr val="tx1"/>
                </a:solidFill>
                <a:cs typeface="Arial" charset="0"/>
              </a:rPr>
              <a:t>PLANISTYCZNA</a:t>
            </a:r>
          </a:p>
          <a:p>
            <a:pPr algn="ctr"/>
            <a:endParaRPr lang="pl-PL" sz="2600" b="1" u="sng">
              <a:solidFill>
                <a:schemeClr val="tx1"/>
              </a:solidFill>
              <a:cs typeface="Arial" charset="0"/>
            </a:endParaRPr>
          </a:p>
          <a:p>
            <a:pPr algn="ctr"/>
            <a:r>
              <a:rPr lang="pl-PL" b="1">
                <a:solidFill>
                  <a:schemeClr val="tx1"/>
                </a:solidFill>
                <a:cs typeface="Arial" charset="0"/>
              </a:rPr>
              <a:t>Struktura planowania strategicznego jest następująca</a:t>
            </a:r>
          </a:p>
        </p:txBody>
      </p:sp>
      <p:sp>
        <p:nvSpPr>
          <p:cNvPr id="5" name="AutoShape 317"/>
          <p:cNvSpPr>
            <a:spLocks noChangeArrowheads="1"/>
          </p:cNvSpPr>
          <p:nvPr/>
        </p:nvSpPr>
        <p:spPr bwMode="auto">
          <a:xfrm>
            <a:off x="3810000" y="3286125"/>
            <a:ext cx="1619250" cy="714375"/>
          </a:xfrm>
          <a:prstGeom prst="leftRightArrow">
            <a:avLst>
              <a:gd name="adj1" fmla="val 50000"/>
              <a:gd name="adj2" fmla="val 44066"/>
            </a:avLst>
          </a:prstGeom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endParaRPr lang="en-GB" sz="2000">
              <a:solidFill>
                <a:srgbClr val="000000"/>
              </a:solidFill>
              <a:latin typeface="Arial Black" pitchFamily="34" charset="0"/>
            </a:endParaRPr>
          </a:p>
        </p:txBody>
      </p:sp>
      <p:sp>
        <p:nvSpPr>
          <p:cNvPr id="6" name="Rectangle 26"/>
          <p:cNvSpPr>
            <a:spLocks noChangeArrowheads="1"/>
          </p:cNvSpPr>
          <p:nvPr/>
        </p:nvSpPr>
        <p:spPr bwMode="auto">
          <a:xfrm>
            <a:off x="5567363" y="1585913"/>
            <a:ext cx="5100637" cy="4608512"/>
          </a:xfrm>
          <a:prstGeom prst="rect">
            <a:avLst/>
          </a:prstGeom>
          <a:solidFill>
            <a:srgbClr val="FFFFFF"/>
          </a:solidFill>
          <a:ln w="50800">
            <a:solidFill>
              <a:srgbClr val="3366FF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l-PL">
              <a:latin typeface="Lucida Sans Unicode" pitchFamily="34" charset="0"/>
            </a:endParaRPr>
          </a:p>
        </p:txBody>
      </p:sp>
      <p:grpSp>
        <p:nvGrpSpPr>
          <p:cNvPr id="3" name="Group 665"/>
          <p:cNvGrpSpPr>
            <a:grpSpLocks/>
          </p:cNvGrpSpPr>
          <p:nvPr/>
        </p:nvGrpSpPr>
        <p:grpSpPr bwMode="auto">
          <a:xfrm>
            <a:off x="5656274" y="1700379"/>
            <a:ext cx="4616430" cy="4389439"/>
            <a:chOff x="2517" y="1434"/>
            <a:chExt cx="3069" cy="2753"/>
          </a:xfrm>
          <a:noFill/>
        </p:grpSpPr>
        <p:sp>
          <p:nvSpPr>
            <p:cNvPr id="8" name="Line 666"/>
            <p:cNvSpPr>
              <a:spLocks noChangeShapeType="1"/>
            </p:cNvSpPr>
            <p:nvPr/>
          </p:nvSpPr>
          <p:spPr bwMode="auto">
            <a:xfrm>
              <a:off x="2835" y="3294"/>
              <a:ext cx="2751" cy="0"/>
            </a:xfrm>
            <a:prstGeom prst="line">
              <a:avLst/>
            </a:prstGeom>
            <a:grpFill/>
            <a:ln w="28575">
              <a:solidFill>
                <a:srgbClr val="FF9900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pl-PL">
                <a:cs typeface="+mn-cs"/>
              </a:endParaRPr>
            </a:p>
          </p:txBody>
        </p:sp>
        <p:grpSp>
          <p:nvGrpSpPr>
            <p:cNvPr id="7" name="Group 667"/>
            <p:cNvGrpSpPr>
              <a:grpSpLocks/>
            </p:cNvGrpSpPr>
            <p:nvPr/>
          </p:nvGrpSpPr>
          <p:grpSpPr bwMode="auto">
            <a:xfrm>
              <a:off x="2517" y="1434"/>
              <a:ext cx="3061" cy="2753"/>
              <a:chOff x="2699" y="1434"/>
              <a:chExt cx="3061" cy="2753"/>
            </a:xfrm>
            <a:grpFill/>
          </p:grpSpPr>
          <p:sp>
            <p:nvSpPr>
              <p:cNvPr id="10" name="Line 668"/>
              <p:cNvSpPr>
                <a:spLocks noChangeShapeType="1"/>
              </p:cNvSpPr>
              <p:nvPr/>
            </p:nvSpPr>
            <p:spPr bwMode="auto">
              <a:xfrm flipH="1">
                <a:off x="3009" y="1527"/>
                <a:ext cx="1376" cy="1757"/>
              </a:xfrm>
              <a:prstGeom prst="line">
                <a:avLst/>
              </a:prstGeom>
              <a:grpFill/>
              <a:ln w="28575">
                <a:solidFill>
                  <a:srgbClr val="FF99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pl-PL">
                  <a:cs typeface="+mn-cs"/>
                </a:endParaRPr>
              </a:p>
            </p:txBody>
          </p:sp>
          <p:grpSp>
            <p:nvGrpSpPr>
              <p:cNvPr id="9" name="Group 669"/>
              <p:cNvGrpSpPr>
                <a:grpSpLocks/>
              </p:cNvGrpSpPr>
              <p:nvPr/>
            </p:nvGrpSpPr>
            <p:grpSpPr bwMode="auto">
              <a:xfrm>
                <a:off x="2699" y="1434"/>
                <a:ext cx="3061" cy="2753"/>
                <a:chOff x="2699" y="1434"/>
                <a:chExt cx="3061" cy="2753"/>
              </a:xfrm>
              <a:grpFill/>
            </p:grpSpPr>
            <p:sp>
              <p:nvSpPr>
                <p:cNvPr id="12" name="Line 670"/>
                <p:cNvSpPr>
                  <a:spLocks noChangeShapeType="1"/>
                </p:cNvSpPr>
                <p:nvPr/>
              </p:nvSpPr>
              <p:spPr bwMode="auto">
                <a:xfrm>
                  <a:off x="4385" y="1527"/>
                  <a:ext cx="1375" cy="1757"/>
                </a:xfrm>
                <a:prstGeom prst="line">
                  <a:avLst/>
                </a:prstGeom>
                <a:grpFill/>
                <a:ln w="28575">
                  <a:solidFill>
                    <a:srgbClr val="FF99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pl-PL">
                    <a:cs typeface="+mn-cs"/>
                  </a:endParaRPr>
                </a:p>
              </p:txBody>
            </p:sp>
            <p:grpSp>
              <p:nvGrpSpPr>
                <p:cNvPr id="11" name="Group 671"/>
                <p:cNvGrpSpPr>
                  <a:grpSpLocks/>
                </p:cNvGrpSpPr>
                <p:nvPr/>
              </p:nvGrpSpPr>
              <p:grpSpPr bwMode="auto">
                <a:xfrm>
                  <a:off x="2699" y="1434"/>
                  <a:ext cx="2883" cy="2753"/>
                  <a:chOff x="2699" y="1434"/>
                  <a:chExt cx="2883" cy="2753"/>
                </a:xfrm>
                <a:grpFill/>
              </p:grpSpPr>
              <p:sp>
                <p:nvSpPr>
                  <p:cNvPr id="14" name="Line 672"/>
                  <p:cNvSpPr>
                    <a:spLocks noChangeShapeType="1"/>
                  </p:cNvSpPr>
                  <p:nvPr/>
                </p:nvSpPr>
                <p:spPr bwMode="auto">
                  <a:xfrm>
                    <a:off x="3861" y="2229"/>
                    <a:ext cx="1048" cy="1"/>
                  </a:xfrm>
                  <a:prstGeom prst="line">
                    <a:avLst/>
                  </a:prstGeom>
                  <a:grp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>
                      <a:defRPr/>
                    </a:pPr>
                    <a:endParaRPr lang="pl-PL">
                      <a:cs typeface="+mn-cs"/>
                    </a:endParaRPr>
                  </a:p>
                </p:txBody>
              </p:sp>
              <p:sp>
                <p:nvSpPr>
                  <p:cNvPr id="15" name="Line 673"/>
                  <p:cNvSpPr>
                    <a:spLocks noChangeShapeType="1"/>
                  </p:cNvSpPr>
                  <p:nvPr/>
                </p:nvSpPr>
                <p:spPr bwMode="auto">
                  <a:xfrm>
                    <a:off x="3533" y="2640"/>
                    <a:ext cx="1703" cy="0"/>
                  </a:xfrm>
                  <a:prstGeom prst="line">
                    <a:avLst/>
                  </a:prstGeom>
                  <a:grp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>
                      <a:defRPr/>
                    </a:pPr>
                    <a:endParaRPr lang="pl-PL">
                      <a:cs typeface="+mn-cs"/>
                    </a:endParaRPr>
                  </a:p>
                </p:txBody>
              </p:sp>
              <p:sp>
                <p:nvSpPr>
                  <p:cNvPr id="16" name="Text Box 674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4116" y="1849"/>
                    <a:ext cx="538" cy="323"/>
                  </a:xfrm>
                  <a:prstGeom prst="rect">
                    <a:avLst/>
                  </a:prstGeom>
                  <a:grpFill/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pPr algn="ctr">
                      <a:defRPr/>
                    </a:pPr>
                    <a:r>
                      <a:rPr lang="pl-PL" sz="1600" b="1" dirty="0">
                        <a:latin typeface="Trebuchet MS" pitchFamily="34" charset="0"/>
                        <a:cs typeface="+mn-cs"/>
                      </a:rPr>
                      <a:t>WIZJA</a:t>
                    </a:r>
                  </a:p>
                  <a:p>
                    <a:pPr algn="ctr">
                      <a:defRPr/>
                    </a:pPr>
                    <a:r>
                      <a:rPr lang="pl-PL" sz="1600" b="1" dirty="0">
                        <a:latin typeface="Trebuchet MS" pitchFamily="34" charset="0"/>
                        <a:cs typeface="Times New Roman" pitchFamily="18" charset="0"/>
                      </a:rPr>
                      <a:t>MISJA</a:t>
                    </a:r>
                    <a:endParaRPr lang="pl-PL" sz="2800" b="1" dirty="0">
                      <a:latin typeface="Trebuchet MS" pitchFamily="34" charset="0"/>
                      <a:cs typeface="+mn-cs"/>
                    </a:endParaRPr>
                  </a:p>
                </p:txBody>
              </p:sp>
              <p:sp>
                <p:nvSpPr>
                  <p:cNvPr id="17" name="Text Box 675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3775" y="2264"/>
                    <a:ext cx="1192" cy="304"/>
                  </a:xfrm>
                  <a:prstGeom prst="rect">
                    <a:avLst/>
                  </a:prstGeom>
                  <a:grpFill/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pPr algn="ctr">
                      <a:defRPr/>
                    </a:pPr>
                    <a:r>
                      <a:rPr lang="pl-PL" sz="1400" b="1" dirty="0">
                        <a:latin typeface="Trebuchet MS" pitchFamily="34" charset="0"/>
                        <a:cs typeface="Times New Roman" pitchFamily="18" charset="0"/>
                      </a:rPr>
                      <a:t>Obszary strategiczne</a:t>
                    </a:r>
                    <a:endParaRPr lang="pl-PL" sz="2000" dirty="0">
                      <a:latin typeface="Trebuchet MS" pitchFamily="34" charset="0"/>
                      <a:cs typeface="+mn-cs"/>
                    </a:endParaRPr>
                  </a:p>
                </p:txBody>
              </p:sp>
              <p:sp>
                <p:nvSpPr>
                  <p:cNvPr id="18" name="Text Box 676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3288" y="2659"/>
                    <a:ext cx="2230" cy="234"/>
                  </a:xfrm>
                  <a:prstGeom prst="rect">
                    <a:avLst/>
                  </a:prstGeom>
                  <a:grpFill/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pPr algn="ctr">
                      <a:defRPr/>
                    </a:pPr>
                    <a:r>
                      <a:rPr lang="pl-PL" sz="1400" b="1" dirty="0">
                        <a:latin typeface="Trebuchet MS" pitchFamily="34" charset="0"/>
                        <a:cs typeface="Times New Roman" pitchFamily="18" charset="0"/>
                      </a:rPr>
                      <a:t>Cele strategiczne dla każdego </a:t>
                    </a:r>
                  </a:p>
                  <a:p>
                    <a:pPr algn="ctr">
                      <a:defRPr/>
                    </a:pPr>
                    <a:r>
                      <a:rPr lang="pl-PL" sz="1400" b="1" dirty="0">
                        <a:latin typeface="Trebuchet MS" pitchFamily="34" charset="0"/>
                        <a:cs typeface="Times New Roman" pitchFamily="18" charset="0"/>
                      </a:rPr>
                      <a:t>z obszarów</a:t>
                    </a:r>
                  </a:p>
                  <a:p>
                    <a:pPr algn="ctr" eaLnBrk="0" hangingPunct="0">
                      <a:defRPr/>
                    </a:pPr>
                    <a:endParaRPr lang="pl-PL" sz="2000" dirty="0">
                      <a:latin typeface="Trebuchet MS" pitchFamily="34" charset="0"/>
                      <a:cs typeface="+mn-cs"/>
                    </a:endParaRPr>
                  </a:p>
                </p:txBody>
              </p:sp>
              <p:sp>
                <p:nvSpPr>
                  <p:cNvPr id="19" name="Line 677"/>
                  <p:cNvSpPr>
                    <a:spLocks noChangeShapeType="1"/>
                  </p:cNvSpPr>
                  <p:nvPr/>
                </p:nvSpPr>
                <p:spPr bwMode="auto">
                  <a:xfrm>
                    <a:off x="3271" y="2991"/>
                    <a:ext cx="2227" cy="0"/>
                  </a:xfrm>
                  <a:prstGeom prst="line">
                    <a:avLst/>
                  </a:prstGeom>
                  <a:grp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>
                      <a:defRPr/>
                    </a:pPr>
                    <a:endParaRPr lang="pl-PL">
                      <a:cs typeface="+mn-cs"/>
                    </a:endParaRPr>
                  </a:p>
                </p:txBody>
              </p:sp>
              <p:sp>
                <p:nvSpPr>
                  <p:cNvPr id="20" name="Text Box 678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3285" y="3050"/>
                    <a:ext cx="2103" cy="183"/>
                  </a:xfrm>
                  <a:prstGeom prst="rect">
                    <a:avLst/>
                  </a:prstGeom>
                  <a:grpFill/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pPr algn="ctr">
                      <a:defRPr/>
                    </a:pPr>
                    <a:r>
                      <a:rPr lang="pl-PL" sz="1400" b="1" dirty="0">
                        <a:latin typeface="Trebuchet MS" pitchFamily="34" charset="0"/>
                        <a:cs typeface="Times New Roman" pitchFamily="18" charset="0"/>
                      </a:rPr>
                      <a:t>Zadania do realizacji</a:t>
                    </a:r>
                  </a:p>
                  <a:p>
                    <a:pPr eaLnBrk="0" hangingPunct="0">
                      <a:defRPr/>
                    </a:pPr>
                    <a:endParaRPr lang="pl-PL" sz="2000" dirty="0">
                      <a:latin typeface="Trebuchet MS" pitchFamily="34" charset="0"/>
                      <a:cs typeface="+mn-cs"/>
                    </a:endParaRPr>
                  </a:p>
                </p:txBody>
              </p:sp>
              <p:sp>
                <p:nvSpPr>
                  <p:cNvPr id="21" name="Text Box 679"/>
                  <p:cNvSpPr txBox="1">
                    <a:spLocks noChangeArrowheads="1"/>
                  </p:cNvSpPr>
                  <p:nvPr/>
                </p:nvSpPr>
                <p:spPr bwMode="auto">
                  <a:xfrm rot="10800000">
                    <a:off x="2748" y="1434"/>
                    <a:ext cx="586" cy="1292"/>
                  </a:xfrm>
                  <a:prstGeom prst="rect">
                    <a:avLst/>
                  </a:prstGeom>
                  <a:grpFill/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vert="eaVert"/>
                  <a:lstStyle/>
                  <a:p>
                    <a:pPr>
                      <a:defRPr/>
                    </a:pPr>
                    <a:r>
                      <a:rPr lang="pl-PL" sz="2400" b="1" dirty="0">
                        <a:solidFill>
                          <a:srgbClr val="CC3300"/>
                        </a:solidFill>
                        <a:latin typeface="Trebuchet MS" pitchFamily="34" charset="0"/>
                        <a:cs typeface="Times New Roman" pitchFamily="18" charset="0"/>
                      </a:rPr>
                      <a:t>Planowanie strategii</a:t>
                    </a:r>
                    <a:endParaRPr lang="pl-PL" sz="3600" b="1" dirty="0">
                      <a:solidFill>
                        <a:srgbClr val="CC3300"/>
                      </a:solidFill>
                      <a:latin typeface="Trebuchet MS" pitchFamily="34" charset="0"/>
                      <a:cs typeface="+mn-cs"/>
                    </a:endParaRPr>
                  </a:p>
                </p:txBody>
              </p:sp>
              <p:sp>
                <p:nvSpPr>
                  <p:cNvPr id="22" name="Text Box 680"/>
                  <p:cNvSpPr txBox="1">
                    <a:spLocks noChangeArrowheads="1"/>
                  </p:cNvSpPr>
                  <p:nvPr/>
                </p:nvSpPr>
                <p:spPr bwMode="auto">
                  <a:xfrm rot="10800000">
                    <a:off x="2699" y="3141"/>
                    <a:ext cx="262" cy="1046"/>
                  </a:xfrm>
                  <a:prstGeom prst="rect">
                    <a:avLst/>
                  </a:prstGeom>
                  <a:grpFill/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vert="eaVert"/>
                  <a:lstStyle/>
                  <a:p>
                    <a:pPr fontAlgn="auto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r>
                      <a:rPr lang="pl-PL" sz="2400" b="1" dirty="0">
                        <a:solidFill>
                          <a:schemeClr val="bg2">
                            <a:lumMod val="25000"/>
                          </a:schemeClr>
                        </a:solidFill>
                        <a:latin typeface="Trebuchet MS" pitchFamily="34" charset="0"/>
                        <a:cs typeface="Times New Roman" pitchFamily="18" charset="0"/>
                      </a:rPr>
                      <a:t>Wdrażanie</a:t>
                    </a:r>
                  </a:p>
                  <a:p>
                    <a:pPr eaLnBrk="0" fontAlgn="auto" hangingPunct="0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pl-PL" sz="2400" b="1" dirty="0">
                      <a:solidFill>
                        <a:srgbClr val="003399"/>
                      </a:solidFill>
                      <a:latin typeface="Trebuchet MS" pitchFamily="34" charset="0"/>
                      <a:cs typeface="+mn-cs"/>
                    </a:endParaRPr>
                  </a:p>
                </p:txBody>
              </p:sp>
              <p:sp>
                <p:nvSpPr>
                  <p:cNvPr id="23" name="Line 681"/>
                  <p:cNvSpPr>
                    <a:spLocks noChangeShapeType="1"/>
                  </p:cNvSpPr>
                  <p:nvPr/>
                </p:nvSpPr>
                <p:spPr bwMode="auto">
                  <a:xfrm>
                    <a:off x="4385" y="3284"/>
                    <a:ext cx="0" cy="411"/>
                  </a:xfrm>
                  <a:prstGeom prst="line">
                    <a:avLst/>
                  </a:prstGeom>
                  <a:grpFill/>
                  <a:ln w="9525">
                    <a:solidFill>
                      <a:srgbClr val="000000"/>
                    </a:solidFill>
                    <a:round/>
                    <a:headEnd/>
                    <a:tailEnd type="triangle" w="med" len="med"/>
                  </a:ln>
                </p:spPr>
                <p:txBody>
                  <a:bodyPr/>
                  <a:lstStyle/>
                  <a:p>
                    <a:pPr>
                      <a:defRPr/>
                    </a:pPr>
                    <a:endParaRPr lang="pl-PL">
                      <a:cs typeface="+mn-cs"/>
                    </a:endParaRPr>
                  </a:p>
                </p:txBody>
              </p:sp>
              <p:sp>
                <p:nvSpPr>
                  <p:cNvPr id="24" name="Line 682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3337" y="3284"/>
                    <a:ext cx="458" cy="411"/>
                  </a:xfrm>
                  <a:prstGeom prst="line">
                    <a:avLst/>
                  </a:prstGeom>
                  <a:grpFill/>
                  <a:ln w="9525">
                    <a:solidFill>
                      <a:srgbClr val="000000"/>
                    </a:solidFill>
                    <a:round/>
                    <a:headEnd/>
                    <a:tailEnd type="triangle" w="med" len="med"/>
                  </a:ln>
                </p:spPr>
                <p:txBody>
                  <a:bodyPr/>
                  <a:lstStyle/>
                  <a:p>
                    <a:pPr>
                      <a:defRPr/>
                    </a:pPr>
                    <a:endParaRPr lang="pl-PL">
                      <a:cs typeface="+mn-cs"/>
                    </a:endParaRPr>
                  </a:p>
                </p:txBody>
              </p:sp>
              <p:sp>
                <p:nvSpPr>
                  <p:cNvPr id="25" name="Line 683"/>
                  <p:cNvSpPr>
                    <a:spLocks noChangeShapeType="1"/>
                  </p:cNvSpPr>
                  <p:nvPr/>
                </p:nvSpPr>
                <p:spPr bwMode="auto">
                  <a:xfrm>
                    <a:off x="5040" y="3284"/>
                    <a:ext cx="458" cy="411"/>
                  </a:xfrm>
                  <a:prstGeom prst="line">
                    <a:avLst/>
                  </a:prstGeom>
                  <a:grpFill/>
                  <a:ln w="9525">
                    <a:solidFill>
                      <a:srgbClr val="000000"/>
                    </a:solidFill>
                    <a:round/>
                    <a:headEnd/>
                    <a:tailEnd type="triangle" w="med" len="med"/>
                  </a:ln>
                </p:spPr>
                <p:txBody>
                  <a:bodyPr/>
                  <a:lstStyle/>
                  <a:p>
                    <a:pPr>
                      <a:defRPr/>
                    </a:pPr>
                    <a:endParaRPr lang="pl-PL">
                      <a:cs typeface="+mn-cs"/>
                    </a:endParaRPr>
                  </a:p>
                </p:txBody>
              </p:sp>
              <p:sp>
                <p:nvSpPr>
                  <p:cNvPr id="26" name="Text Box 684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3187" y="3694"/>
                    <a:ext cx="2395" cy="231"/>
                  </a:xfrm>
                  <a:prstGeom prst="rect">
                    <a:avLst/>
                  </a:prstGeom>
                  <a:grpFill/>
                  <a:ln w="9525">
                    <a:solidFill>
                      <a:srgbClr val="003399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pPr algn="ctr" fontAlgn="auto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r>
                      <a:rPr lang="pl-PL" sz="1600" b="1" dirty="0">
                        <a:latin typeface="Trebuchet MS" pitchFamily="34" charset="0"/>
                        <a:cs typeface="Times New Roman" pitchFamily="18" charset="0"/>
                      </a:rPr>
                      <a:t>P R O J E K TY</a:t>
                    </a:r>
                  </a:p>
                  <a:p>
                    <a:pPr algn="ctr" eaLnBrk="0" fontAlgn="auto" hangingPunct="0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pl-PL" sz="2400" b="1" dirty="0">
                      <a:latin typeface="Trebuchet MS" pitchFamily="34" charset="0"/>
                      <a:cs typeface="+mn-cs"/>
                    </a:endParaRPr>
                  </a:p>
                </p:txBody>
              </p:sp>
            </p:grpSp>
          </p:grpSp>
        </p:grpSp>
      </p:grpSp>
      <p:sp>
        <p:nvSpPr>
          <p:cNvPr id="65543" name="Tytuł 1"/>
          <p:cNvSpPr>
            <a:spLocks/>
          </p:cNvSpPr>
          <p:nvPr/>
        </p:nvSpPr>
        <p:spPr bwMode="auto">
          <a:xfrm>
            <a:off x="881063" y="230188"/>
            <a:ext cx="10515600" cy="1325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r">
              <a:lnSpc>
                <a:spcPct val="90000"/>
              </a:lnSpc>
            </a:pPr>
            <a:r>
              <a:rPr lang="pl-PL" sz="3200" b="1">
                <a:latin typeface="Calibri Light" pitchFamily="34" charset="0"/>
              </a:rPr>
              <a:t>Program Rozwoju Gminy Tyczyn na lata 2017-2022                              składa się z dwóch części: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l-PL" b="1"/>
              <a:t>I KROK -DIAGNOZA</a:t>
            </a:r>
          </a:p>
        </p:txBody>
      </p:sp>
      <p:sp>
        <p:nvSpPr>
          <p:cNvPr id="17410" name="Symbol zastępczy zawartości 2"/>
          <p:cNvSpPr>
            <a:spLocks noGrp="1"/>
          </p:cNvSpPr>
          <p:nvPr>
            <p:ph idx="1"/>
          </p:nvPr>
        </p:nvSpPr>
        <p:spPr>
          <a:xfrm>
            <a:off x="693738" y="2289175"/>
            <a:ext cx="10515600" cy="2279650"/>
          </a:xfrm>
        </p:spPr>
        <p:txBody>
          <a:bodyPr/>
          <a:lstStyle/>
          <a:p>
            <a:pPr algn="just"/>
            <a:r>
              <a:rPr lang="pl-PL"/>
              <a:t>Diagnoza sytuacji Gminy Tyczyn została przeprowadzona w oparciu o materiał statystyczny  z Urzędu Miejskiego w Tyczynie oraz Banku Danych Lokalnych Głównego Urzędu Statystycznego, analizy przeprowadzone w ramach Rzeszowskiego Obszaru Funkcjonalnego i analizy własne.</a:t>
            </a:r>
          </a:p>
        </p:txBody>
      </p:sp>
    </p:spTree>
  </p:cSld>
  <p:clrMapOvr>
    <a:masterClrMapping/>
  </p:clrMapOvr>
  <p:transition spd="slow"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l-PL" b="1"/>
              <a:t>I KROK -DIAGNOZA</a:t>
            </a:r>
            <a:endParaRPr lang="pl-PL"/>
          </a:p>
        </p:txBody>
      </p:sp>
      <p:sp>
        <p:nvSpPr>
          <p:cNvPr id="18434" name="Symbol zastępczy zawartości 2"/>
          <p:cNvSpPr>
            <a:spLocks noGrp="1"/>
          </p:cNvSpPr>
          <p:nvPr>
            <p:ph idx="1"/>
          </p:nvPr>
        </p:nvSpPr>
        <p:spPr>
          <a:xfrm>
            <a:off x="731838" y="1825625"/>
            <a:ext cx="10621962" cy="4210050"/>
          </a:xfrm>
        </p:spPr>
        <p:txBody>
          <a:bodyPr/>
          <a:lstStyle/>
          <a:p>
            <a:pPr algn="just"/>
            <a:r>
              <a:rPr lang="pl-PL"/>
              <a:t>Prace nad Programem Rozwoju Gminy Tyczyn rozpoczęto od przygotowania diagnozy społeczno-gospodarczej gminy, w której analizom poddano jej sytuację społeczną, gospodarczą i infrastrukturalną. </a:t>
            </a:r>
          </a:p>
          <a:p>
            <a:pPr algn="just"/>
            <a:r>
              <a:rPr lang="pl-PL"/>
              <a:t>Szczegółowa analiza potencjału rozwojowego Gminy, jej szans i mocnych stron w aspekcie zagrożeń zewnętrznych oraz wewnętrznych słabych stron oraz wyniki przeprowadzonych                                  z mieszkańcami i liderami społeczności lokalnej  konsultacji społecznych posłużyły, do określenia </a:t>
            </a:r>
            <a:r>
              <a:rPr lang="pl-PL" b="1"/>
              <a:t>wizji i misji gminy</a:t>
            </a:r>
            <a:r>
              <a:rPr lang="pl-PL"/>
              <a:t>. </a:t>
            </a:r>
          </a:p>
          <a:p>
            <a:endParaRPr lang="pl-PL"/>
          </a:p>
        </p:txBody>
      </p:sp>
    </p:spTree>
  </p:cSld>
  <p:clrMapOvr>
    <a:masterClrMapping/>
  </p:clrMapOvr>
  <p:transition spd="slow"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" name="Symbol zastępczy zawartości 2">
            <a:extLst/>
          </p:cNvPr>
          <p:cNvSpPr>
            <a:spLocks noGrp="1"/>
          </p:cNvSpPr>
          <p:nvPr>
            <p:ph idx="1"/>
          </p:nvPr>
        </p:nvSpPr>
        <p:spPr>
          <a:xfrm>
            <a:off x="838200" y="1065213"/>
            <a:ext cx="10515600" cy="5111750"/>
          </a:xfrm>
        </p:spPr>
        <p:txBody>
          <a:bodyPr rtlCol="0">
            <a:normAutofit fontScale="92500" lnSpcReduction="20000"/>
          </a:bodyPr>
          <a:lstStyle/>
          <a:p>
            <a:pPr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pl-PL" dirty="0"/>
              <a:t>Na potrzeby niniejszego diagnozy dokonano </a:t>
            </a:r>
            <a:r>
              <a:rPr lang="pl-PL" b="1" dirty="0"/>
              <a:t>analizy SWOT </a:t>
            </a:r>
            <a:r>
              <a:rPr lang="pl-PL" dirty="0"/>
              <a:t>gminy w ramach następujących wyodrębnionych obszarów:</a:t>
            </a:r>
          </a:p>
          <a:p>
            <a:pPr fontAlgn="auto">
              <a:lnSpc>
                <a:spcPct val="200000"/>
              </a:lnSpc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pl-PL" b="1" dirty="0"/>
              <a:t>POŁOŻENIE i WARUNKI PRZYRODNICZE</a:t>
            </a:r>
          </a:p>
          <a:p>
            <a:pPr fontAlgn="auto">
              <a:lnSpc>
                <a:spcPct val="200000"/>
              </a:lnSpc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pl-PL" b="1" dirty="0"/>
              <a:t>SYTUACJA DEMOGRAFICZNA i POTENCJAŁ LUDZKI  </a:t>
            </a:r>
          </a:p>
          <a:p>
            <a:pPr fontAlgn="auto">
              <a:lnSpc>
                <a:spcPct val="200000"/>
              </a:lnSpc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pl-PL" b="1" dirty="0"/>
              <a:t>SFERA SPOŁECZNA</a:t>
            </a:r>
          </a:p>
          <a:p>
            <a:pPr fontAlgn="auto">
              <a:lnSpc>
                <a:spcPct val="200000"/>
              </a:lnSpc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pl-PL" b="1" dirty="0"/>
              <a:t>SFERA GOSPODARCZA</a:t>
            </a:r>
          </a:p>
          <a:p>
            <a:pPr fontAlgn="auto">
              <a:lnSpc>
                <a:spcPct val="200000"/>
              </a:lnSpc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pl-PL" b="1" dirty="0"/>
              <a:t>SFERA INFRASTRUKTURALNA </a:t>
            </a:r>
          </a:p>
        </p:txBody>
      </p:sp>
    </p:spTree>
  </p:cSld>
  <p:clrMapOvr>
    <a:masterClrMapping/>
  </p:clrMapOvr>
  <p:transition spd="slow">
    <p:fad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graphicFrame>
        <p:nvGraphicFramePr>
          <p:cNvPr id="4" name="Symbol zastępczy zawartości 3">
            <a:extLst/>
          </p:cNvPr>
          <p:cNvGraphicFramePr>
            <a:graphicFrameLocks noGrp="1"/>
          </p:cNvGraphicFramePr>
          <p:nvPr>
            <p:ph idx="1"/>
          </p:nvPr>
        </p:nvGraphicFramePr>
        <p:xfrm>
          <a:off x="838200" y="365125"/>
          <a:ext cx="10515599" cy="549570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404228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5111371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482216"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2800" dirty="0">
                          <a:solidFill>
                            <a:schemeClr val="tx1"/>
                          </a:solidFill>
                          <a:effectLst/>
                        </a:rPr>
                        <a:t>POŁOŻENIE  i  WARUNKI  </a:t>
                      </a:r>
                      <a:r>
                        <a:rPr lang="pl-PL" sz="3200" cap="small" dirty="0">
                          <a:solidFill>
                            <a:schemeClr val="tx1"/>
                          </a:solidFill>
                          <a:effectLst/>
                        </a:rPr>
                        <a:t>przyrodnicze</a:t>
                      </a:r>
                      <a:endParaRPr lang="pl-PL" sz="2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6581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2400" dirty="0">
                          <a:solidFill>
                            <a:schemeClr val="tx1"/>
                          </a:solidFill>
                          <a:effectLst/>
                        </a:rPr>
                        <a:t>Mocne strony</a:t>
                      </a:r>
                      <a:endParaRPr lang="pl-PL" sz="24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2400" dirty="0">
                          <a:effectLst/>
                        </a:rPr>
                        <a:t>Słabe strony</a:t>
                      </a:r>
                      <a:endParaRPr lang="pl-PL" sz="2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4642206">
                <a:tc>
                  <a:txBody>
                    <a:bodyPr/>
                    <a:lstStyle/>
                    <a:p>
                      <a:pPr marL="342900" lvl="0" indent="-342900" algn="l">
                        <a:spcBef>
                          <a:spcPts val="300"/>
                        </a:spcBef>
                        <a:spcAft>
                          <a:spcPts val="30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pl-PL" sz="1600" dirty="0">
                          <a:solidFill>
                            <a:schemeClr val="tx1"/>
                          </a:solidFill>
                          <a:effectLst/>
                        </a:rPr>
                        <a:t>sąsiedztwo  Rzeszowa – stolicy województwa podkarpackiego</a:t>
                      </a:r>
                    </a:p>
                    <a:p>
                      <a:pPr marL="342900" lvl="0" indent="-342900" algn="l">
                        <a:spcBef>
                          <a:spcPts val="300"/>
                        </a:spcBef>
                        <a:spcAft>
                          <a:spcPts val="30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pl-PL" sz="1600" dirty="0">
                          <a:solidFill>
                            <a:schemeClr val="tx1"/>
                          </a:solidFill>
                          <a:effectLst/>
                        </a:rPr>
                        <a:t>dobra dostępność komunikacyjna gminy</a:t>
                      </a:r>
                    </a:p>
                    <a:p>
                      <a:pPr marL="342900" lvl="0" indent="-342900" algn="just">
                        <a:spcBef>
                          <a:spcPts val="300"/>
                        </a:spcBef>
                        <a:spcAft>
                          <a:spcPts val="30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pl-PL" sz="1600" dirty="0">
                          <a:solidFill>
                            <a:schemeClr val="tx1"/>
                          </a:solidFill>
                          <a:effectLst/>
                        </a:rPr>
                        <a:t>czyste środowisko przyrodnicze</a:t>
                      </a:r>
                    </a:p>
                    <a:p>
                      <a:pPr marL="342900" lvl="0" indent="-342900" algn="l">
                        <a:spcBef>
                          <a:spcPts val="300"/>
                        </a:spcBef>
                        <a:spcAft>
                          <a:spcPts val="30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pl-PL" sz="1600" dirty="0">
                          <a:solidFill>
                            <a:schemeClr val="tx1"/>
                          </a:solidFill>
                          <a:effectLst/>
                        </a:rPr>
                        <a:t>wysokie walory turystyczno-krajobrazowe</a:t>
                      </a:r>
                    </a:p>
                    <a:p>
                      <a:pPr marL="342900" lvl="0" indent="-342900" algn="l">
                        <a:spcBef>
                          <a:spcPts val="300"/>
                        </a:spcBef>
                        <a:spcAft>
                          <a:spcPts val="30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pl-PL" sz="1600" dirty="0">
                          <a:solidFill>
                            <a:schemeClr val="tx1"/>
                          </a:solidFill>
                          <a:effectLst/>
                        </a:rPr>
                        <a:t>położenie części gminy na terenach cennych przyrodniczo,  tj. Hyżneńsko - </a:t>
                      </a:r>
                      <a:r>
                        <a:rPr lang="pl-PL" sz="1600" dirty="0" err="1">
                          <a:solidFill>
                            <a:schemeClr val="tx1"/>
                          </a:solidFill>
                          <a:effectLst/>
                        </a:rPr>
                        <a:t>Gwoźnickiego</a:t>
                      </a:r>
                      <a:r>
                        <a:rPr lang="pl-PL" sz="1600" dirty="0">
                          <a:solidFill>
                            <a:schemeClr val="tx1"/>
                          </a:solidFill>
                          <a:effectLst/>
                        </a:rPr>
                        <a:t> Obszaru Chronionego  Krajobrazu</a:t>
                      </a:r>
                    </a:p>
                    <a:p>
                      <a:pPr marL="342900" lvl="0" indent="-342900" algn="l">
                        <a:spcBef>
                          <a:spcPts val="300"/>
                        </a:spcBef>
                        <a:spcAft>
                          <a:spcPts val="30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pl-PL" sz="1600" dirty="0">
                          <a:solidFill>
                            <a:schemeClr val="tx1"/>
                          </a:solidFill>
                          <a:effectLst/>
                        </a:rPr>
                        <a:t>korzystne warunki klimatyczne oraz dobra jakość gleb</a:t>
                      </a:r>
                    </a:p>
                    <a:p>
                      <a:pPr marL="342900" lvl="0" indent="-342900" algn="l">
                        <a:spcBef>
                          <a:spcPts val="300"/>
                        </a:spcBef>
                        <a:spcAft>
                          <a:spcPts val="30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pl-PL" sz="1600" dirty="0">
                          <a:solidFill>
                            <a:schemeClr val="tx1"/>
                          </a:solidFill>
                          <a:effectLst/>
                        </a:rPr>
                        <a:t>brak przemysłu silnie zanieczyszczającego środowisko</a:t>
                      </a:r>
                    </a:p>
                    <a:p>
                      <a:pPr marL="342900" lvl="0" indent="-342900" algn="l">
                        <a:spcBef>
                          <a:spcPts val="300"/>
                        </a:spcBef>
                        <a:spcAft>
                          <a:spcPts val="30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pl-PL" sz="1600" dirty="0">
                          <a:solidFill>
                            <a:schemeClr val="tx1"/>
                          </a:solidFill>
                          <a:effectLst/>
                        </a:rPr>
                        <a:t>położenie w granicach rzeszowskiego obszaru funkcjonalnego (ROF)</a:t>
                      </a:r>
                    </a:p>
                    <a:p>
                      <a:pPr marL="342900" lvl="0" indent="-342900" algn="l">
                        <a:spcBef>
                          <a:spcPts val="300"/>
                        </a:spcBef>
                        <a:spcAft>
                          <a:spcPts val="30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pl-PL" sz="1600" dirty="0">
                          <a:solidFill>
                            <a:schemeClr val="tx1"/>
                          </a:solidFill>
                          <a:effectLst/>
                        </a:rPr>
                        <a:t>korzystne warunki do rozwoju energetyki odnawialnej</a:t>
                      </a:r>
                    </a:p>
                    <a:p>
                      <a:pPr marL="269875" algn="l"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pl-PL" sz="160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pl-PL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lvl="0" indent="-342900" algn="l">
                        <a:spcBef>
                          <a:spcPts val="300"/>
                        </a:spcBef>
                        <a:spcAft>
                          <a:spcPts val="30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pl-PL" sz="1600" dirty="0">
                          <a:solidFill>
                            <a:schemeClr val="tx1"/>
                          </a:solidFill>
                          <a:effectLst/>
                        </a:rPr>
                        <a:t>występowanie terenów osuwiskowych i zalewowych</a:t>
                      </a:r>
                    </a:p>
                    <a:p>
                      <a:pPr marL="342900" lvl="0" indent="-342900" algn="l">
                        <a:spcBef>
                          <a:spcPts val="300"/>
                        </a:spcBef>
                        <a:spcAft>
                          <a:spcPts val="30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pl-PL" sz="1600" dirty="0">
                          <a:solidFill>
                            <a:schemeClr val="tx1"/>
                          </a:solidFill>
                          <a:effectLst/>
                        </a:rPr>
                        <a:t>niewystarczająca ilość środków finansowych na realizację programów ochrony środowiska</a:t>
                      </a:r>
                    </a:p>
                    <a:p>
                      <a:pPr marL="342900" lvl="0" indent="-342900" algn="l">
                        <a:spcBef>
                          <a:spcPts val="300"/>
                        </a:spcBef>
                        <a:spcAft>
                          <a:spcPts val="30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pl-PL" sz="1600" dirty="0">
                          <a:solidFill>
                            <a:schemeClr val="tx1"/>
                          </a:solidFill>
                          <a:effectLst/>
                        </a:rPr>
                        <a:t>brak kompleksowego systemu monitoringu środowiska</a:t>
                      </a:r>
                    </a:p>
                    <a:p>
                      <a:pPr marL="342900" lvl="0" indent="-342900" algn="l">
                        <a:spcBef>
                          <a:spcPts val="300"/>
                        </a:spcBef>
                        <a:spcAft>
                          <a:spcPts val="30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pl-PL" sz="1600" dirty="0">
                          <a:solidFill>
                            <a:schemeClr val="tx1"/>
                          </a:solidFill>
                          <a:effectLst/>
                        </a:rPr>
                        <a:t>niska emisja, zwłaszcza na terenach wiejskich</a:t>
                      </a:r>
                    </a:p>
                    <a:p>
                      <a:pPr marL="0" lvl="0" indent="0" algn="just">
                        <a:spcBef>
                          <a:spcPts val="300"/>
                        </a:spcBef>
                        <a:spcAft>
                          <a:spcPts val="300"/>
                        </a:spcAft>
                        <a:buFont typeface="Symbol" panose="05050102010706020507" pitchFamily="18" charset="2"/>
                        <a:buNone/>
                      </a:pPr>
                      <a:endParaRPr lang="pl-PL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</a:tbl>
          </a:graphicData>
        </a:graphic>
      </p:graphicFrame>
    </p:spTree>
  </p:cSld>
  <p:clrMapOvr>
    <a:masterClrMapping/>
  </p:clrMapOvr>
  <p:transition spd="slow">
    <p:fad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graphicFrame>
        <p:nvGraphicFramePr>
          <p:cNvPr id="4" name="Symbol zastępczy zawartości 3">
            <a:extLst/>
          </p:cNvPr>
          <p:cNvGraphicFramePr>
            <a:graphicFrameLocks noGrp="1"/>
          </p:cNvGraphicFramePr>
          <p:nvPr>
            <p:ph idx="1"/>
          </p:nvPr>
        </p:nvGraphicFramePr>
        <p:xfrm>
          <a:off x="1138238" y="1011238"/>
          <a:ext cx="9801727" cy="479658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037351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764376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84948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2800" dirty="0">
                          <a:solidFill>
                            <a:schemeClr val="tx1"/>
                          </a:solidFill>
                          <a:effectLst/>
                        </a:rPr>
                        <a:t>Szanse</a:t>
                      </a:r>
                      <a:endParaRPr lang="pl-PL" sz="2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2800" dirty="0">
                          <a:solidFill>
                            <a:schemeClr val="tx1"/>
                          </a:solidFill>
                          <a:effectLst/>
                        </a:rPr>
                        <a:t>Zagrożenia</a:t>
                      </a:r>
                      <a:endParaRPr lang="pl-PL" sz="2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947104">
                <a:tc>
                  <a:txBody>
                    <a:bodyPr/>
                    <a:lstStyle/>
                    <a:p>
                      <a:pPr marL="342900" lvl="0" indent="-342900" algn="l">
                        <a:spcBef>
                          <a:spcPts val="300"/>
                        </a:spcBef>
                        <a:spcAft>
                          <a:spcPts val="30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pl-PL" sz="1800" dirty="0">
                          <a:effectLst/>
                        </a:rPr>
                        <a:t>propagowanie walorów turystyczno-przyrodniczych gminy na arenie lokalnej, regionalnej, krajowej i międzynarodowej</a:t>
                      </a:r>
                    </a:p>
                    <a:p>
                      <a:pPr marL="342900" lvl="0" indent="-342900" algn="l">
                        <a:spcBef>
                          <a:spcPts val="300"/>
                        </a:spcBef>
                        <a:spcAft>
                          <a:spcPts val="30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pl-PL" sz="1800" dirty="0">
                          <a:effectLst/>
                        </a:rPr>
                        <a:t>podnoszenie świadomości ekologicznej mieszkańców w celu ochrony i wykorzystania walorów środowiska przyrodniczego na terenie gminy</a:t>
                      </a:r>
                    </a:p>
                    <a:p>
                      <a:pPr marL="342900" lvl="0" indent="-342900" algn="l">
                        <a:spcBef>
                          <a:spcPts val="300"/>
                        </a:spcBef>
                        <a:spcAft>
                          <a:spcPts val="30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pl-PL" sz="1800" dirty="0">
                          <a:effectLst/>
                        </a:rPr>
                        <a:t>pozyskanie środków na likwidacje źródeł niskiej emisji</a:t>
                      </a:r>
                    </a:p>
                    <a:p>
                      <a:pPr marL="342900" lvl="0" indent="-342900" algn="l">
                        <a:spcBef>
                          <a:spcPts val="300"/>
                        </a:spcBef>
                        <a:spcAft>
                          <a:spcPts val="30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pl-PL" sz="1800" dirty="0">
                          <a:effectLst/>
                        </a:rPr>
                        <a:t>rozwój sektora odnawialnych źródeł energii</a:t>
                      </a:r>
                      <a:endParaRPr lang="pl-PL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342900" lvl="0" indent="-342900" algn="l">
                        <a:spcBef>
                          <a:spcPts val="300"/>
                        </a:spcBef>
                        <a:spcAft>
                          <a:spcPts val="30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pl-PL" sz="1800" dirty="0">
                          <a:effectLst/>
                        </a:rPr>
                        <a:t>zagrożenie powodziami i podtopieniami</a:t>
                      </a:r>
                    </a:p>
                    <a:p>
                      <a:pPr marL="342900" lvl="0" indent="-342900" algn="l">
                        <a:spcBef>
                          <a:spcPts val="300"/>
                        </a:spcBef>
                        <a:spcAft>
                          <a:spcPts val="30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pl-PL" sz="1800" dirty="0">
                          <a:effectLst/>
                        </a:rPr>
                        <a:t>wzrastający ruch pojazdów kołowych</a:t>
                      </a:r>
                    </a:p>
                    <a:p>
                      <a:pPr marL="342900" lvl="0" indent="-342900" algn="l">
                        <a:spcBef>
                          <a:spcPts val="300"/>
                        </a:spcBef>
                        <a:spcAft>
                          <a:spcPts val="30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pl-PL" sz="1800" dirty="0">
                          <a:effectLst/>
                        </a:rPr>
                        <a:t>brak wystarczających środków finansowych na aktywną ochronę środowiska</a:t>
                      </a:r>
                    </a:p>
                    <a:p>
                      <a:pPr marL="342900" lvl="0" indent="-342900" algn="l">
                        <a:spcBef>
                          <a:spcPts val="300"/>
                        </a:spcBef>
                        <a:spcAft>
                          <a:spcPts val="30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pl-PL" sz="1800" dirty="0">
                          <a:effectLst/>
                        </a:rPr>
                        <a:t>aspiracje miasta Rzeszowa do zwiększania zakresu terytorialnego na rzecz gmin sąsiadujących</a:t>
                      </a:r>
                      <a:endParaRPr lang="pl-PL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</p:spTree>
  </p:cSld>
  <p:clrMapOvr>
    <a:masterClrMapping/>
  </p:clrMapOvr>
  <p:transition spd="slow">
    <p:fad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graphicFrame>
        <p:nvGraphicFramePr>
          <p:cNvPr id="23574" name="Group 22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5606363"/>
              </p:ext>
            </p:extLst>
          </p:nvPr>
        </p:nvGraphicFramePr>
        <p:xfrm>
          <a:off x="722313" y="365125"/>
          <a:ext cx="10844212" cy="5913121"/>
        </p:xfrm>
        <a:graphic>
          <a:graphicData uri="http://schemas.openxmlformats.org/drawingml/2006/table">
            <a:tbl>
              <a:tblPr/>
              <a:tblGrid>
                <a:gridCol w="5572125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5272087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577850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SYTUACJA DEMOGRAFICZNA  i POTENCJAŁ LUDZKI </a:t>
                      </a:r>
                      <a:endParaRPr kumimoji="0" lang="pl-PL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190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Mocne strony</a:t>
                      </a:r>
                      <a:endParaRPr kumimoji="0" lang="pl-PL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Słabe strony</a:t>
                      </a:r>
                      <a:endParaRPr kumimoji="0" lang="pl-PL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2F0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219710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 typeface="Symbol" pitchFamily="18" charset="2"/>
                        <a:buChar char=""/>
                        <a:tabLst/>
                      </a:pPr>
                      <a:r>
                        <a:rPr kumimoji="0" lang="pl-PL" sz="1800" b="1" i="0" u="none" strike="noStrike" cap="none" normalizeH="0" baseline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duży potencjał ludzi zdolnych do pracy, w tym  osób wykształconych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 typeface="Symbol" pitchFamily="18" charset="2"/>
                        <a:buChar char=""/>
                        <a:tabLst/>
                      </a:pPr>
                      <a:r>
                        <a:rPr kumimoji="0" lang="pl-PL" sz="1800" b="1" i="0" u="none" strike="noStrike" cap="none" normalizeH="0" baseline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dodatni przyrost naturalny i dodatnie saldo migracji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 typeface="Symbol" pitchFamily="18" charset="2"/>
                        <a:buChar char=""/>
                        <a:tabLst/>
                      </a:pPr>
                      <a:r>
                        <a:rPr kumimoji="0" lang="pl-PL" sz="1800" b="1" i="0" u="none" strike="noStrike" cap="none" normalizeH="0" baseline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silne poczucie tożsamości i więzi lokalnej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 typeface="Symbol" pitchFamily="18" charset="2"/>
                        <a:buChar char=""/>
                        <a:tabLst/>
                      </a:pPr>
                      <a:r>
                        <a:rPr kumimoji="0" lang="pl-PL" sz="1800" b="1" i="0" u="none" strike="noStrike" cap="none" normalizeH="0" baseline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bezpieczeństwo 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 typeface="Symbol" pitchFamily="18" charset="2"/>
                        <a:buChar char=""/>
                        <a:tabLst/>
                      </a:pPr>
                      <a:r>
                        <a:rPr kumimoji="0" lang="pl-PL" sz="1800" b="1" i="0" u="none" strike="noStrike" cap="none" normalizeH="0" baseline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duże zainteresowanie mieszkańców sprawami gminy</a:t>
                      </a:r>
                      <a:endParaRPr kumimoji="0" lang="pl-PL" sz="1800" b="1" i="0" u="none" strike="noStrike" cap="none" normalizeH="0" baseline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 typeface="Symbol" pitchFamily="18" charset="2"/>
                        <a:buChar char=""/>
                        <a:tabLst/>
                      </a:pPr>
                      <a:r>
                        <a:rPr kumimoji="0" lang="pl-PL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niski poziom dochodów ludności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 typeface="Symbol" pitchFamily="18" charset="2"/>
                        <a:buChar char=""/>
                        <a:tabLst/>
                      </a:pPr>
                      <a:r>
                        <a:rPr kumimoji="0" lang="pl-PL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starzenie się społeczeństwa 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 typeface="Symbol" pitchFamily="18" charset="2"/>
                        <a:buChar char=""/>
                        <a:tabLst/>
                      </a:pPr>
                      <a:r>
                        <a:rPr kumimoji="0" lang="pl-PL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rosnące koszty życia i utrzymania i pogarszanie się sytuacji materialno-bytowej mieszkańców,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 typeface="Symbol" pitchFamily="18" charset="2"/>
                        <a:buChar char=""/>
                        <a:tabLst/>
                      </a:pPr>
                      <a:r>
                        <a:rPr kumimoji="0" lang="pl-PL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emigracja ludzi młodych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381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Szanse</a:t>
                      </a:r>
                      <a:endParaRPr kumimoji="0" lang="pl-PL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5E0B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Zagrożenia</a:t>
                      </a:r>
                      <a:endParaRPr kumimoji="0" lang="pl-PL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2525713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 typeface="Symbol" pitchFamily="18" charset="2"/>
                        <a:buChar char=""/>
                        <a:tabLst/>
                      </a:pPr>
                      <a:r>
                        <a:rPr kumimoji="0" lang="pl-PL" sz="1800" b="1" i="0" u="none" strike="noStrike" cap="none" normalizeH="0" baseline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napływ ludności spoza Gminy wynikający z większego zainteresowania mieszkańców dużych aglomeracji miejskich osiedlaniem się poza miastem 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 typeface="Symbol" pitchFamily="18" charset="2"/>
                        <a:buChar char=""/>
                        <a:tabLst/>
                      </a:pPr>
                      <a:r>
                        <a:rPr kumimoji="0" lang="pl-PL" sz="1800" b="1" i="0" u="none" strike="noStrike" cap="none" normalizeH="0" baseline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rosnący poziom wykształcenia 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 typeface="Symbol" pitchFamily="18" charset="2"/>
                        <a:buChar char=""/>
                        <a:tabLst/>
                      </a:pPr>
                      <a:r>
                        <a:rPr kumimoji="0" lang="pl-PL" sz="1800" b="1" i="0" u="none" strike="noStrike" cap="none" normalizeH="0" baseline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utrzymujący się dodatni przyrost naturalny</a:t>
                      </a:r>
                      <a:endParaRPr kumimoji="0" lang="pl-PL" sz="1800" b="1" i="0" u="none" strike="noStrike" cap="none" normalizeH="0" baseline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 typeface="Symbol" pitchFamily="18" charset="2"/>
                        <a:buChar char=""/>
                        <a:tabLst/>
                      </a:pPr>
                      <a:r>
                        <a:rPr kumimoji="0" lang="pl-PL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negatywne skutki ustawy o ochronie gruntów rolnych dla sołectw w aspekcie osiedlania się nowych mieszkańców.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 </a:t>
                      </a:r>
                      <a:endParaRPr kumimoji="0" lang="pl-PL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</a:tbl>
          </a:graphicData>
        </a:graphic>
      </p:graphicFrame>
    </p:spTree>
  </p:cSld>
  <p:clrMapOvr>
    <a:masterClrMapping/>
  </p:clrMapOvr>
  <p:transition spd="slow">
    <p:fad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graphicFrame>
        <p:nvGraphicFramePr>
          <p:cNvPr id="24593" name="Group 17"/>
          <p:cNvGraphicFramePr>
            <a:graphicFrameLocks noGrp="1"/>
          </p:cNvGraphicFramePr>
          <p:nvPr>
            <p:ph idx="1"/>
          </p:nvPr>
        </p:nvGraphicFramePr>
        <p:xfrm>
          <a:off x="257175" y="112713"/>
          <a:ext cx="11630025" cy="6629400"/>
        </p:xfrm>
        <a:graphic>
          <a:graphicData uri="http://schemas.openxmlformats.org/drawingml/2006/table">
            <a:tbl>
              <a:tblPr/>
              <a:tblGrid>
                <a:gridCol w="5976938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5653087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284163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SFERA SPOŁECZNA </a:t>
                      </a:r>
                      <a:endParaRPr kumimoji="0" lang="pl-PL" sz="20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52779" marR="52779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2F0D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698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Mocne strony</a:t>
                      </a:r>
                      <a:endParaRPr kumimoji="0" lang="pl-PL" sz="20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52779" marR="52779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Słabe strony</a:t>
                      </a:r>
                      <a:endParaRPr kumimoji="0" lang="pl-PL" sz="20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52779" marR="52779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2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5826125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 typeface="Symbol" pitchFamily="18" charset="2"/>
                        <a:buChar char=""/>
                        <a:tabLst/>
                      </a:pPr>
                      <a:r>
                        <a:rPr kumimoji="0" lang="pl-PL" sz="1600" b="1" i="0" u="none" strike="noStrike" cap="none" normalizeH="0" baseline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dobrze rozwinięta infrastruktura edukacyjna       i sportowa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 typeface="Symbol" pitchFamily="18" charset="2"/>
                        <a:buChar char=""/>
                        <a:tabLst/>
                      </a:pPr>
                      <a:r>
                        <a:rPr kumimoji="0" lang="pl-PL" sz="1600" b="1" i="0" u="none" strike="noStrike" cap="none" normalizeH="0" baseline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wysoki poziom nauczania w szkołach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 typeface="Symbol" pitchFamily="18" charset="2"/>
                        <a:buChar char=""/>
                        <a:tabLst/>
                      </a:pPr>
                      <a:r>
                        <a:rPr kumimoji="0" lang="pl-PL" sz="1600" b="1" i="0" u="none" strike="noStrike" cap="none" normalizeH="0" baseline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dobry dostęp do Internetu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 typeface="Symbol" pitchFamily="18" charset="2"/>
                        <a:buChar char=""/>
                        <a:tabLst/>
                      </a:pPr>
                      <a:r>
                        <a:rPr kumimoji="0" lang="pl-PL" sz="1600" b="1" i="0" u="none" strike="noStrike" cap="none" normalizeH="0" baseline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placówki edukacyjne stwarzające możliwość kształcenia od poziomu podstawowego do  wyższego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 typeface="Symbol" pitchFamily="18" charset="2"/>
                        <a:buChar char=""/>
                        <a:tabLst/>
                      </a:pPr>
                      <a:r>
                        <a:rPr kumimoji="0" lang="pl-PL" sz="1600" b="1" i="0" u="none" strike="noStrike" cap="none" normalizeH="0" baseline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wyższa uczelnia na terenie gminy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 typeface="Symbol" pitchFamily="18" charset="2"/>
                        <a:buChar char=""/>
                        <a:tabLst/>
                      </a:pPr>
                      <a:r>
                        <a:rPr kumimoji="0" lang="pl-PL" sz="1600" b="1" i="0" u="none" strike="noStrike" cap="none" normalizeH="0" baseline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istnienie cennych obiektów dziedzictwa kulturowego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 typeface="Symbol" pitchFamily="18" charset="2"/>
                        <a:buChar char=""/>
                        <a:tabLst/>
                      </a:pPr>
                      <a:r>
                        <a:rPr kumimoji="0" lang="pl-PL" sz="1600" b="1" i="0" u="none" strike="noStrike" cap="none" normalizeH="0" baseline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dbałość o kulturę i tradycję lokalną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 typeface="Symbol" pitchFamily="18" charset="2"/>
                        <a:buChar char=""/>
                        <a:tabLst/>
                      </a:pPr>
                      <a:r>
                        <a:rPr kumimoji="0" lang="pl-PL" sz="1600" b="1" i="0" u="none" strike="noStrike" cap="none" normalizeH="0" baseline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zaangażowanie organizacji  pozarządowych w działania społeczne i programy 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 typeface="Symbol" pitchFamily="18" charset="2"/>
                        <a:buChar char=""/>
                        <a:tabLst/>
                      </a:pPr>
                      <a:r>
                        <a:rPr kumimoji="0" lang="pl-PL" sz="1600" b="1" i="0" u="none" strike="noStrike" cap="none" normalizeH="0" baseline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dobre wyposażenie OSP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 typeface="Symbol" pitchFamily="18" charset="2"/>
                        <a:buChar char=""/>
                        <a:tabLst/>
                      </a:pPr>
                      <a:r>
                        <a:rPr kumimoji="0" lang="pl-PL" sz="1600" b="1" i="0" u="none" strike="noStrike" cap="none" normalizeH="0" baseline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wysokie poczucie bezpieczeństwa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 typeface="Symbol" pitchFamily="18" charset="2"/>
                        <a:buChar char=""/>
                        <a:tabLst/>
                      </a:pPr>
                      <a:r>
                        <a:rPr kumimoji="0" lang="pl-PL" sz="1600" b="1" i="0" u="none" strike="noStrike" cap="none" normalizeH="0" baseline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organizacje pozarządowe działające na terenie gminy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 typeface="Symbol" pitchFamily="18" charset="2"/>
                        <a:buChar char=""/>
                        <a:tabLst/>
                      </a:pPr>
                      <a:r>
                        <a:rPr kumimoji="0" lang="pl-PL" sz="1600" b="1" i="0" u="none" strike="noStrike" cap="none" normalizeH="0" baseline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dobrze rozwinięta działalność kulturalna i artystyczna (ośrodek kultury, domy ludowe, zespoły artystyczne)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 typeface="Symbol" pitchFamily="18" charset="2"/>
                        <a:buChar char=""/>
                        <a:tabLst/>
                      </a:pPr>
                      <a:r>
                        <a:rPr kumimoji="0" lang="pl-PL" sz="1600" b="1" i="0" u="none" strike="noStrike" cap="none" normalizeH="0" baseline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dobrze rozwinięta działalność klubów sportowych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 typeface="Symbol" pitchFamily="18" charset="2"/>
                        <a:buChar char=""/>
                        <a:tabLst/>
                      </a:pPr>
                      <a:r>
                        <a:rPr kumimoji="0" lang="pl-PL" sz="1600" b="1" i="0" u="none" strike="noStrike" cap="none" normalizeH="0" baseline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duży potencjał przyrodniczo-turystyczny gminy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 typeface="Symbol" pitchFamily="18" charset="2"/>
                        <a:buChar char=""/>
                        <a:tabLst/>
                      </a:pPr>
                      <a:r>
                        <a:rPr kumimoji="0" lang="pl-PL" sz="1600" b="1" i="0" u="none" strike="noStrike" cap="none" normalizeH="0" baseline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współpraca z gminami Rzeszowskiego Obszaru Funkcjonalnego, Aglomeracji Rzeszowskiej i  Mikroregionu Dolina Strugu 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600" b="1" i="0" u="none" strike="noStrike" cap="none" normalizeH="0" baseline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 </a:t>
                      </a:r>
                      <a:endParaRPr kumimoji="0" lang="pl-PL" sz="1600" b="1" i="0" u="none" strike="noStrike" cap="none" normalizeH="0" baseline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52779" marR="52779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 typeface="Symbol" pitchFamily="18" charset="2"/>
                        <a:buChar char=""/>
                        <a:tabLst/>
                      </a:pPr>
                      <a:r>
                        <a:rPr kumimoji="0" lang="pl-PL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Nie wystarczająca liczba publicznych przedszkoli i żłobków na terenie gminy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 typeface="Symbol" pitchFamily="18" charset="2"/>
                        <a:buChar char=""/>
                        <a:tabLst/>
                      </a:pPr>
                      <a:r>
                        <a:rPr kumimoji="0" lang="pl-PL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wymagający modernizacji stan bazy lokalowej niektórych obiektów użyteczności publicznej w tym min. budynków szkół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 typeface="Symbol" pitchFamily="18" charset="2"/>
                        <a:buChar char=""/>
                        <a:tabLst/>
                      </a:pPr>
                      <a:r>
                        <a:rPr kumimoji="0" lang="pl-PL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wymagające rewitalizacji obszary na  terenie gminy, w szczególności w Tyczynie 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 typeface="Symbol" pitchFamily="18" charset="2"/>
                        <a:buChar char=""/>
                        <a:tabLst/>
                      </a:pPr>
                      <a:r>
                        <a:rPr kumimoji="0" lang="pl-PL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brak spójnej i kompleksowej strategii promocji   i rozwoju turystyki na terenie gminy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 typeface="Symbol" pitchFamily="18" charset="2"/>
                        <a:buChar char=""/>
                        <a:tabLst/>
                      </a:pPr>
                      <a:r>
                        <a:rPr kumimoji="0" lang="pl-PL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wzrost zagrożenia wykluczeniem społecznym niektórych grup mieszkańców </a:t>
                      </a:r>
                      <a:endParaRPr kumimoji="0" lang="pl-PL" sz="16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52779" marR="52779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</a:tbl>
          </a:graphicData>
        </a:graphic>
      </p:graphicFrame>
    </p:spTree>
  </p:cSld>
  <p:clrMapOvr>
    <a:masterClrMapping/>
  </p:clrMapOvr>
  <p:transition spd="slow">
    <p:fad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ela 3">
            <a:extLst/>
          </p:cNvPr>
          <p:cNvGraphicFramePr>
            <a:graphicFrameLocks noGrp="1"/>
          </p:cNvGraphicFramePr>
          <p:nvPr/>
        </p:nvGraphicFramePr>
        <p:xfrm>
          <a:off x="946150" y="512763"/>
          <a:ext cx="10299031" cy="618029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292928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5006103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63293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2000" dirty="0">
                          <a:solidFill>
                            <a:schemeClr val="tx1"/>
                          </a:solidFill>
                          <a:effectLst/>
                        </a:rPr>
                        <a:t>Szanse</a:t>
                      </a:r>
                      <a:endParaRPr lang="pl-PL" sz="20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2000" dirty="0">
                          <a:solidFill>
                            <a:schemeClr val="tx1"/>
                          </a:solidFill>
                          <a:effectLst/>
                        </a:rPr>
                        <a:t>Zagrożenia</a:t>
                      </a:r>
                      <a:endParaRPr lang="pl-PL" sz="20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5366813">
                <a:tc>
                  <a:txBody>
                    <a:bodyPr/>
                    <a:lstStyle/>
                    <a:p>
                      <a:pPr marL="342900" lvl="0" indent="-342900" algn="l">
                        <a:spcBef>
                          <a:spcPts val="300"/>
                        </a:spcBef>
                        <a:spcAft>
                          <a:spcPts val="30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pl-PL" sz="1800" dirty="0">
                          <a:effectLst/>
                        </a:rPr>
                        <a:t>powstawanie nowych przedsiębiorstw prywatnych</a:t>
                      </a:r>
                    </a:p>
                    <a:p>
                      <a:pPr marL="342900" lvl="0" indent="-342900" algn="l">
                        <a:spcBef>
                          <a:spcPts val="300"/>
                        </a:spcBef>
                        <a:spcAft>
                          <a:spcPts val="30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pl-PL" sz="1800" dirty="0">
                          <a:effectLst/>
                        </a:rPr>
                        <a:t>możliwość zmiany kwalifikacji zawodowych oraz  podnoszenia poziomu wykształcenia mieszkańców (m.in. rolników i domowników oraz osób pracujących) w ramach programów finansowanych ze środków UE</a:t>
                      </a:r>
                    </a:p>
                    <a:p>
                      <a:pPr marL="342900" lvl="0" indent="-342900" algn="l">
                        <a:spcBef>
                          <a:spcPts val="300"/>
                        </a:spcBef>
                        <a:spcAft>
                          <a:spcPts val="30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pl-PL" sz="1800" dirty="0">
                          <a:effectLst/>
                        </a:rPr>
                        <a:t>stopniowy wzrost zamożności społeczeństwa</a:t>
                      </a:r>
                    </a:p>
                    <a:p>
                      <a:pPr marL="342900" lvl="0" indent="-342900" algn="l">
                        <a:spcBef>
                          <a:spcPts val="300"/>
                        </a:spcBef>
                        <a:spcAft>
                          <a:spcPts val="30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pl-PL" sz="1800" dirty="0">
                          <a:effectLst/>
                        </a:rPr>
                        <a:t>duże perspektywy rozwoju turystyki na części obszarów gminy</a:t>
                      </a:r>
                    </a:p>
                    <a:p>
                      <a:pPr marL="342900" lvl="0" indent="-342900" algn="l">
                        <a:spcBef>
                          <a:spcPts val="300"/>
                        </a:spcBef>
                        <a:spcAft>
                          <a:spcPts val="30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pl-PL" sz="1800" dirty="0">
                          <a:effectLst/>
                        </a:rPr>
                        <a:t>wzrastająca moda na aktywne spędzanie wolnego czasu</a:t>
                      </a:r>
                    </a:p>
                    <a:p>
                      <a:pPr marL="342900" lvl="0" indent="-342900" algn="l">
                        <a:spcBef>
                          <a:spcPts val="300"/>
                        </a:spcBef>
                        <a:spcAft>
                          <a:spcPts val="30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pl-PL" sz="1800" dirty="0">
                          <a:effectLst/>
                        </a:rPr>
                        <a:t>tworzenie i wypromowanie żywnościowych produktów regionalnych</a:t>
                      </a:r>
                    </a:p>
                    <a:p>
                      <a:pPr marL="342900" lvl="0" indent="-342900" algn="l">
                        <a:spcBef>
                          <a:spcPts val="300"/>
                        </a:spcBef>
                        <a:spcAft>
                          <a:spcPts val="30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pl-PL" sz="1800" dirty="0">
                          <a:effectLst/>
                        </a:rPr>
                        <a:t>działania mające na celu promocję gminy</a:t>
                      </a:r>
                    </a:p>
                    <a:p>
                      <a:pPr marL="342900" lvl="0" indent="-342900" algn="l">
                        <a:spcBef>
                          <a:spcPts val="300"/>
                        </a:spcBef>
                        <a:spcAft>
                          <a:spcPts val="30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pl-PL" sz="1800" dirty="0">
                          <a:effectLst/>
                        </a:rPr>
                        <a:t>wytyczenie  nowych tras i szlaków turystycznych, budowa ścieżek rowerowych oraz rozwój zaplecza dla rekreacji i turystyki</a:t>
                      </a:r>
                    </a:p>
                    <a:p>
                      <a:pPr algn="l"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pl-PL" sz="1800" dirty="0">
                          <a:effectLst/>
                        </a:rPr>
                        <a:t> </a:t>
                      </a:r>
                      <a:endParaRPr lang="pl-PL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342900" lvl="0" indent="-342900" algn="l">
                        <a:spcBef>
                          <a:spcPts val="300"/>
                        </a:spcBef>
                        <a:spcAft>
                          <a:spcPts val="30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pl-PL" sz="1800" dirty="0">
                          <a:effectLst/>
                        </a:rPr>
                        <a:t>spadek liczby dzieci w wieku przedszkolnym i szkolnym (niż demograficzny).</a:t>
                      </a:r>
                    </a:p>
                    <a:p>
                      <a:pPr marL="342900" lvl="0" indent="-342900" algn="l">
                        <a:spcBef>
                          <a:spcPts val="300"/>
                        </a:spcBef>
                        <a:spcAft>
                          <a:spcPts val="30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pl-PL" sz="1800" dirty="0">
                          <a:effectLst/>
                        </a:rPr>
                        <a:t>niedostosowanie kształcenia do potrzeb rynku pracy</a:t>
                      </a:r>
                    </a:p>
                    <a:p>
                      <a:pPr marL="342900" lvl="0" indent="-342900" algn="l">
                        <a:spcBef>
                          <a:spcPts val="300"/>
                        </a:spcBef>
                        <a:spcAft>
                          <a:spcPts val="30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pl-PL" sz="1800" dirty="0">
                          <a:effectLst/>
                        </a:rPr>
                        <a:t>brak odpowiedniej ilości środków finansowych na inwestycje infrastrukturalne</a:t>
                      </a:r>
                    </a:p>
                    <a:p>
                      <a:pPr marL="342900" lvl="0" indent="-342900" algn="l">
                        <a:spcBef>
                          <a:spcPts val="300"/>
                        </a:spcBef>
                        <a:spcAft>
                          <a:spcPts val="30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pl-PL" sz="1800" dirty="0">
                          <a:effectLst/>
                        </a:rPr>
                        <a:t>niepełne wykorzystanie posiadanych zasobów i potencjału turystyczno-rekreacyjnego</a:t>
                      </a:r>
                    </a:p>
                    <a:p>
                      <a:pPr marL="342900" lvl="0" indent="-342900" algn="l">
                        <a:spcBef>
                          <a:spcPts val="300"/>
                        </a:spcBef>
                        <a:spcAft>
                          <a:spcPts val="30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pl-PL" sz="1800" dirty="0">
                          <a:effectLst/>
                        </a:rPr>
                        <a:t>brak terenów gminnych pod inwestycje gospodarcze</a:t>
                      </a:r>
                    </a:p>
                    <a:p>
                      <a:pPr marL="342900" lvl="0" indent="-342900" algn="l">
                        <a:spcBef>
                          <a:spcPts val="300"/>
                        </a:spcBef>
                        <a:spcAft>
                          <a:spcPts val="30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pl-PL" sz="1800" dirty="0">
                          <a:effectLst/>
                        </a:rPr>
                        <a:t>skromne nakłady na ochronę dziedzictwa kulturowego</a:t>
                      </a:r>
                      <a:endParaRPr lang="pl-PL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</p:spTree>
  </p:cSld>
  <p:clrMapOvr>
    <a:masterClrMapping/>
  </p:clrMapOvr>
  <p:transition spd="slow">
    <p:fad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graphicFrame>
        <p:nvGraphicFramePr>
          <p:cNvPr id="4" name="Symbol zastępczy zawartości 3">
            <a:extLst/>
          </p:cNvPr>
          <p:cNvGraphicFramePr>
            <a:graphicFrameLocks noGrp="1"/>
          </p:cNvGraphicFramePr>
          <p:nvPr>
            <p:ph idx="1"/>
          </p:nvPr>
        </p:nvGraphicFramePr>
        <p:xfrm>
          <a:off x="269875" y="131763"/>
          <a:ext cx="11264250" cy="607583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788978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5475272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848884"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2000" dirty="0">
                          <a:solidFill>
                            <a:schemeClr val="tx1"/>
                          </a:solidFill>
                          <a:effectLst/>
                        </a:rPr>
                        <a:t>SFERA GOSPODARCZA</a:t>
                      </a:r>
                      <a:endParaRPr lang="pl-PL" sz="20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6568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1600" dirty="0">
                          <a:effectLst/>
                        </a:rPr>
                        <a:t>Mocne strony</a:t>
                      </a:r>
                      <a:endParaRPr lang="pl-PL" sz="16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1600">
                          <a:effectLst/>
                        </a:rPr>
                        <a:t>Słabe strony</a:t>
                      </a:r>
                      <a:endParaRPr lang="pl-PL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4761269">
                <a:tc>
                  <a:txBody>
                    <a:bodyPr/>
                    <a:lstStyle/>
                    <a:p>
                      <a:pPr marL="342900" lvl="0" indent="-342900" algn="l">
                        <a:spcBef>
                          <a:spcPts val="300"/>
                        </a:spcBef>
                        <a:spcAft>
                          <a:spcPts val="30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pl-PL" sz="1600" dirty="0">
                          <a:effectLst/>
                        </a:rPr>
                        <a:t>wysoki wskaźnik przedsiębiorczości</a:t>
                      </a:r>
                    </a:p>
                    <a:p>
                      <a:pPr marL="342900" lvl="0" indent="-342900" algn="l">
                        <a:spcBef>
                          <a:spcPts val="300"/>
                        </a:spcBef>
                        <a:spcAft>
                          <a:spcPts val="30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pl-PL" sz="1600" dirty="0">
                          <a:effectLst/>
                        </a:rPr>
                        <a:t>dobrze rozwinięte instrumenty wspierające  rozwój lokalnej przedsiębiorczości </a:t>
                      </a:r>
                    </a:p>
                    <a:p>
                      <a:pPr marL="342900" lvl="0" indent="-342900" algn="l">
                        <a:spcBef>
                          <a:spcPts val="300"/>
                        </a:spcBef>
                        <a:spcAft>
                          <a:spcPts val="30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pl-PL" sz="1600" dirty="0">
                          <a:effectLst/>
                        </a:rPr>
                        <a:t>aktywne uczestnictwo w działaniach Podkarpackiego Stowarzyszenia  Samorządów Terytorialnych, Stowarzyszenia  Samorządów Terytorialnych „Aglomeracja Rzeszowska”, Stowarzyszenia Rzeszowskiego Obszaru Funkcjonalnego (ROF)  i LGD „Dolina Strugu”</a:t>
                      </a:r>
                    </a:p>
                    <a:p>
                      <a:pPr marL="342900" lvl="0" indent="-342900" algn="l">
                        <a:spcBef>
                          <a:spcPts val="300"/>
                        </a:spcBef>
                        <a:spcAft>
                          <a:spcPts val="30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pl-PL" sz="1600" dirty="0">
                          <a:effectLst/>
                        </a:rPr>
                        <a:t>otwartość władz gminy na współpracę z inwestorami wewnętrznymi i zewnętrznymi</a:t>
                      </a:r>
                    </a:p>
                    <a:p>
                      <a:pPr marL="342900" lvl="0" indent="-342900" algn="l">
                        <a:spcBef>
                          <a:spcPts val="300"/>
                        </a:spcBef>
                        <a:spcAft>
                          <a:spcPts val="30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pl-PL" sz="1600" dirty="0">
                          <a:effectLst/>
                        </a:rPr>
                        <a:t>bezpośrednia bliskość Rzeszowa umożliwiająca dynamizację rozwoju społeczno-gospodarczego</a:t>
                      </a:r>
                    </a:p>
                    <a:p>
                      <a:pPr marL="342900" lvl="0" indent="-342900" algn="l">
                        <a:spcBef>
                          <a:spcPts val="300"/>
                        </a:spcBef>
                        <a:spcAft>
                          <a:spcPts val="30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pl-PL" sz="1600" dirty="0">
                          <a:effectLst/>
                        </a:rPr>
                        <a:t>promocja gminy poprzez stronę internetową i wydawanie miesięcznika „Głos Tyczyna”</a:t>
                      </a:r>
                    </a:p>
                    <a:p>
                      <a:pPr marL="269875" algn="l"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pl-PL" sz="1600" dirty="0">
                          <a:effectLst/>
                        </a:rPr>
                        <a:t> </a:t>
                      </a:r>
                      <a:endParaRPr lang="pl-PL" sz="16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342900" lvl="0" indent="-342900" algn="l">
                        <a:spcBef>
                          <a:spcPts val="300"/>
                        </a:spcBef>
                        <a:spcAft>
                          <a:spcPts val="30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pl-PL" sz="1600" dirty="0">
                          <a:effectLst/>
                        </a:rPr>
                        <a:t>duże rozdrobnienie gospodarstw rolnych</a:t>
                      </a:r>
                    </a:p>
                    <a:p>
                      <a:pPr marL="342900" lvl="0" indent="-342900" algn="l">
                        <a:spcBef>
                          <a:spcPts val="300"/>
                        </a:spcBef>
                        <a:spcAft>
                          <a:spcPts val="30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pl-PL" sz="1600" dirty="0">
                          <a:effectLst/>
                        </a:rPr>
                        <a:t>niska specjalizacja produkcji rolniczej</a:t>
                      </a:r>
                    </a:p>
                    <a:p>
                      <a:pPr marL="342900" lvl="0" indent="-342900" algn="l">
                        <a:spcBef>
                          <a:spcPts val="300"/>
                        </a:spcBef>
                        <a:spcAft>
                          <a:spcPts val="30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pl-PL" sz="1600" dirty="0">
                          <a:effectLst/>
                        </a:rPr>
                        <a:t>brak grup producenckich</a:t>
                      </a:r>
                    </a:p>
                    <a:p>
                      <a:pPr marL="342900" lvl="0" indent="-342900" algn="l">
                        <a:spcBef>
                          <a:spcPts val="300"/>
                        </a:spcBef>
                        <a:spcAft>
                          <a:spcPts val="30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pl-PL" sz="1600" dirty="0">
                          <a:effectLst/>
                        </a:rPr>
                        <a:t>mała liczba gospodarstw agroturystycznych</a:t>
                      </a:r>
                    </a:p>
                    <a:p>
                      <a:pPr marL="342900" lvl="0" indent="-342900" algn="l">
                        <a:spcBef>
                          <a:spcPts val="300"/>
                        </a:spcBef>
                        <a:spcAft>
                          <a:spcPts val="30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pl-PL" sz="1600" dirty="0">
                          <a:effectLst/>
                        </a:rPr>
                        <a:t>brak rozwiązań prawnych sprzyjających powstawaniu nowych miejsc pracy (ulgi dla przedsiębiorców)</a:t>
                      </a:r>
                    </a:p>
                    <a:p>
                      <a:pPr marL="342900" lvl="0" indent="-342900" algn="l">
                        <a:spcBef>
                          <a:spcPts val="300"/>
                        </a:spcBef>
                        <a:spcAft>
                          <a:spcPts val="30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pl-PL" sz="1600" dirty="0">
                          <a:effectLst/>
                        </a:rPr>
                        <a:t>niewielka współpraca zagraniczna z gminami partnerskimi</a:t>
                      </a:r>
                    </a:p>
                    <a:p>
                      <a:pPr marL="342900" lvl="0" indent="-342900" algn="l">
                        <a:spcBef>
                          <a:spcPts val="300"/>
                        </a:spcBef>
                        <a:spcAft>
                          <a:spcPts val="30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pl-PL" sz="1600" dirty="0">
                          <a:effectLst/>
                        </a:rPr>
                        <a:t>mała, ograniczona powierzchnia terenów inwestycyjnych stanowiących własność gminy </a:t>
                      </a:r>
                      <a:endParaRPr lang="pl-PL" sz="16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</a:tbl>
          </a:graphicData>
        </a:graphic>
      </p:graphicFrame>
    </p:spTree>
  </p:cSld>
  <p:clrMapOvr>
    <a:masterClrMapping/>
  </p:clrMapOvr>
  <p:transition spd="slow">
    <p:fad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graphicFrame>
        <p:nvGraphicFramePr>
          <p:cNvPr id="4" name="Symbol zastępczy zawartości 3">
            <a:extLst/>
          </p:cNvPr>
          <p:cNvGraphicFramePr>
            <a:graphicFrameLocks noGrp="1"/>
          </p:cNvGraphicFramePr>
          <p:nvPr>
            <p:ph idx="1"/>
          </p:nvPr>
        </p:nvGraphicFramePr>
        <p:xfrm>
          <a:off x="241300" y="103188"/>
          <a:ext cx="11389894" cy="665147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853549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5536345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479270">
                <a:tc>
                  <a:txBody>
                    <a:bodyPr/>
                    <a:lstStyle/>
                    <a:p>
                      <a:pPr algn="ctr"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pl-PL" sz="2000" dirty="0">
                          <a:solidFill>
                            <a:schemeClr val="tx1"/>
                          </a:solidFill>
                          <a:effectLst/>
                        </a:rPr>
                        <a:t>Szanse</a:t>
                      </a:r>
                      <a:endParaRPr lang="pl-PL" sz="20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2000" dirty="0">
                          <a:solidFill>
                            <a:schemeClr val="tx1"/>
                          </a:solidFill>
                          <a:effectLst/>
                        </a:rPr>
                        <a:t>Zagrożenia</a:t>
                      </a:r>
                      <a:endParaRPr lang="pl-PL" sz="20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5648479">
                <a:tc>
                  <a:txBody>
                    <a:bodyPr/>
                    <a:lstStyle/>
                    <a:p>
                      <a:pPr marL="342900" lvl="0" indent="-342900" algn="l">
                        <a:spcBef>
                          <a:spcPts val="300"/>
                        </a:spcBef>
                        <a:spcAft>
                          <a:spcPts val="30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pl-PL" sz="1800" dirty="0">
                          <a:effectLst/>
                        </a:rPr>
                        <a:t>możliwości pozyskania środków zewnętrznych w tym środków UE na cele rozwojowe </a:t>
                      </a:r>
                    </a:p>
                    <a:p>
                      <a:pPr marL="342900" lvl="0" indent="-342900" algn="l">
                        <a:spcBef>
                          <a:spcPts val="300"/>
                        </a:spcBef>
                        <a:spcAft>
                          <a:spcPts val="30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pl-PL" sz="1800" dirty="0">
                          <a:effectLst/>
                        </a:rPr>
                        <a:t>ożywienie gospodarki kraju</a:t>
                      </a:r>
                    </a:p>
                    <a:p>
                      <a:pPr marL="342900" lvl="0" indent="-342900" algn="l">
                        <a:spcBef>
                          <a:spcPts val="300"/>
                        </a:spcBef>
                        <a:spcAft>
                          <a:spcPts val="30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pl-PL" sz="1800" dirty="0">
                          <a:effectLst/>
                        </a:rPr>
                        <a:t>rozwój produkcji  ekologicznej, opartej na tradycyjnych rozwiązaniach</a:t>
                      </a:r>
                    </a:p>
                    <a:p>
                      <a:pPr marL="342900" lvl="0" indent="-342900" algn="l">
                        <a:spcBef>
                          <a:spcPts val="300"/>
                        </a:spcBef>
                        <a:spcAft>
                          <a:spcPts val="30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pl-PL" sz="1800" dirty="0">
                          <a:effectLst/>
                        </a:rPr>
                        <a:t>wspierania przedsiębiorczości i innowacyjności przez samorząd lokalny, jak również przez władze regionu i kraju</a:t>
                      </a:r>
                    </a:p>
                    <a:p>
                      <a:pPr marL="342900" lvl="0" indent="-342900" algn="l">
                        <a:spcBef>
                          <a:spcPts val="300"/>
                        </a:spcBef>
                        <a:spcAft>
                          <a:spcPts val="30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pl-PL" sz="1800" dirty="0">
                          <a:effectLst/>
                        </a:rPr>
                        <a:t>zwiększanie funkcjonalnych powiązań gminy w ramach ROF </a:t>
                      </a:r>
                    </a:p>
                    <a:p>
                      <a:pPr marL="342900" lvl="0" indent="-342900" algn="l">
                        <a:spcBef>
                          <a:spcPts val="300"/>
                        </a:spcBef>
                        <a:spcAft>
                          <a:spcPts val="30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pl-PL" sz="1800" dirty="0">
                          <a:effectLst/>
                        </a:rPr>
                        <a:t>powstawanie stref ekonomicznych w powiecie rzeszowskim</a:t>
                      </a:r>
                    </a:p>
                    <a:p>
                      <a:pPr marL="342900" lvl="0" indent="-342900" algn="l">
                        <a:spcBef>
                          <a:spcPts val="300"/>
                        </a:spcBef>
                        <a:spcAft>
                          <a:spcPts val="30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pl-PL" sz="1800" dirty="0">
                          <a:effectLst/>
                        </a:rPr>
                        <a:t>rosnąca atrakcyjność inwestycyjna województwa podkarpackiego</a:t>
                      </a:r>
                    </a:p>
                    <a:p>
                      <a:pPr marL="342900" lvl="0" indent="-342900" algn="l">
                        <a:spcBef>
                          <a:spcPts val="300"/>
                        </a:spcBef>
                        <a:spcAft>
                          <a:spcPts val="30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pl-PL" sz="1800" dirty="0">
                          <a:effectLst/>
                        </a:rPr>
                        <a:t>korzystanie z pozytywnych impulsów rozwojowych generowanych przez miasto Rzeszów i województwo podkarpackie</a:t>
                      </a:r>
                    </a:p>
                    <a:p>
                      <a:pPr marL="342900" lvl="0" indent="-342900" algn="l">
                        <a:spcBef>
                          <a:spcPts val="300"/>
                        </a:spcBef>
                        <a:spcAft>
                          <a:spcPts val="30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pl-PL" sz="1800" dirty="0">
                          <a:effectLst/>
                        </a:rPr>
                        <a:t>rozwój współpracy międzynarodowej z gminami i miastami partnerskimi</a:t>
                      </a:r>
                    </a:p>
                    <a:p>
                      <a:pPr marL="342900" lvl="0" indent="-342900" algn="l">
                        <a:spcBef>
                          <a:spcPts val="300"/>
                        </a:spcBef>
                        <a:spcAft>
                          <a:spcPts val="30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pl-PL" sz="1800" dirty="0">
                          <a:effectLst/>
                        </a:rPr>
                        <a:t>gospodarczy program rządu</a:t>
                      </a:r>
                      <a:endParaRPr lang="pl-PL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342900" lvl="0" indent="-342900" algn="l">
                        <a:spcBef>
                          <a:spcPts val="300"/>
                        </a:spcBef>
                        <a:spcAft>
                          <a:spcPts val="30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pl-PL" sz="1800" dirty="0">
                          <a:effectLst/>
                        </a:rPr>
                        <a:t>nieopłacalność tradycyjnej produkcji rolnej przez indywidualne gospodarstwa</a:t>
                      </a:r>
                    </a:p>
                    <a:p>
                      <a:pPr marL="342900" lvl="0" indent="-342900" algn="l">
                        <a:spcBef>
                          <a:spcPts val="300"/>
                        </a:spcBef>
                        <a:spcAft>
                          <a:spcPts val="30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pl-PL" sz="1800" dirty="0">
                          <a:effectLst/>
                        </a:rPr>
                        <a:t>niestabilna polityka państwa wobec rolnictwa i obszarów wiejskich</a:t>
                      </a:r>
                    </a:p>
                    <a:p>
                      <a:pPr marL="342900" lvl="0" indent="-342900" algn="l">
                        <a:spcBef>
                          <a:spcPts val="300"/>
                        </a:spcBef>
                        <a:spcAft>
                          <a:spcPts val="30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pl-PL" sz="1800" dirty="0">
                          <a:effectLst/>
                        </a:rPr>
                        <a:t>utrzymujące się wysokie koszty pracy i kapitału</a:t>
                      </a:r>
                    </a:p>
                    <a:p>
                      <a:pPr marL="342900" lvl="0" indent="-342900" algn="l">
                        <a:spcBef>
                          <a:spcPts val="300"/>
                        </a:spcBef>
                        <a:spcAft>
                          <a:spcPts val="30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pl-PL" sz="1800" dirty="0">
                          <a:effectLst/>
                        </a:rPr>
                        <a:t>odpływ młodych ludzi w tym wysoko wykwalifikowanych specjalistów</a:t>
                      </a:r>
                    </a:p>
                    <a:p>
                      <a:pPr marL="342900" lvl="0" indent="-342900" algn="l">
                        <a:spcBef>
                          <a:spcPts val="300"/>
                        </a:spcBef>
                        <a:spcAft>
                          <a:spcPts val="30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pl-PL" sz="1800" dirty="0">
                          <a:effectLst/>
                        </a:rPr>
                        <a:t>niedoinwestowanie małych i średnich przedsiębiorstw</a:t>
                      </a:r>
                    </a:p>
                    <a:p>
                      <a:pPr marL="342900" lvl="0" indent="-342900" algn="l">
                        <a:spcBef>
                          <a:spcPts val="300"/>
                        </a:spcBef>
                        <a:spcAft>
                          <a:spcPts val="30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pl-PL" sz="1800" dirty="0">
                          <a:effectLst/>
                        </a:rPr>
                        <a:t>pogłębiające się różnice infrastrukturalne pomiędzy dużymi ośrodkami miejskimi a małymi miastami i wsią</a:t>
                      </a:r>
                    </a:p>
                    <a:p>
                      <a:pPr marL="342900" lvl="0" indent="-342900" algn="l">
                        <a:spcBef>
                          <a:spcPts val="300"/>
                        </a:spcBef>
                        <a:spcAft>
                          <a:spcPts val="30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pl-PL" sz="1800" dirty="0">
                          <a:effectLst/>
                        </a:rPr>
                        <a:t>skomplikowane i długotrwałe procedury korzystania z zewnętrznych źródeł finansowania inwestycji </a:t>
                      </a:r>
                    </a:p>
                    <a:p>
                      <a:pPr marL="290195" algn="l"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pl-PL" sz="1800" dirty="0">
                          <a:effectLst/>
                        </a:rPr>
                        <a:t> </a:t>
                      </a:r>
                      <a:endParaRPr lang="pl-PL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</p:spTree>
  </p:cSld>
  <p:clrMapOvr>
    <a:masterClrMapping/>
  </p:clrMapOvr>
  <p:transition spd="slow">
    <p:fad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graphicFrame>
        <p:nvGraphicFramePr>
          <p:cNvPr id="4" name="Symbol zastępczy zawartości 3">
            <a:extLst/>
          </p:cNvPr>
          <p:cNvGraphicFramePr>
            <a:graphicFrameLocks noGrp="1"/>
          </p:cNvGraphicFramePr>
          <p:nvPr>
            <p:ph idx="1"/>
          </p:nvPr>
        </p:nvGraphicFramePr>
        <p:xfrm>
          <a:off x="561975" y="365125"/>
          <a:ext cx="11020925" cy="592337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687809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5333116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700997"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2400" dirty="0">
                          <a:solidFill>
                            <a:schemeClr val="tx1"/>
                          </a:solidFill>
                          <a:effectLst/>
                        </a:rPr>
                        <a:t>SFERA  INFRASTRUKTURALNA </a:t>
                      </a:r>
                      <a:endParaRPr lang="pl-PL" sz="24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649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1600" dirty="0">
                          <a:effectLst/>
                        </a:rPr>
                        <a:t>Mocne strony</a:t>
                      </a:r>
                      <a:endParaRPr lang="pl-PL" sz="16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1600">
                          <a:effectLst/>
                        </a:rPr>
                        <a:t>Słabe strony</a:t>
                      </a:r>
                      <a:endParaRPr lang="pl-PL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2625320">
                <a:tc>
                  <a:txBody>
                    <a:bodyPr/>
                    <a:lstStyle/>
                    <a:p>
                      <a:pPr marL="342900" lvl="0" indent="-342900" algn="l">
                        <a:spcAft>
                          <a:spcPts val="60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pl-PL" sz="1800" dirty="0">
                          <a:effectLst/>
                        </a:rPr>
                        <a:t>dobrze rozwinięta sieć drogowa, gazowa i energetyczna</a:t>
                      </a:r>
                    </a:p>
                    <a:p>
                      <a:pPr marL="342900" lvl="0" indent="-342900" algn="l">
                        <a:spcAft>
                          <a:spcPts val="60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pl-PL" sz="1800" dirty="0">
                          <a:effectLst/>
                        </a:rPr>
                        <a:t>dobra łączność i telekomunikacja (niezależny operator telekomunikacyjny)</a:t>
                      </a:r>
                    </a:p>
                    <a:p>
                      <a:pPr marL="270510" algn="just">
                        <a:spcAft>
                          <a:spcPts val="600"/>
                        </a:spcAft>
                      </a:pPr>
                      <a:r>
                        <a:rPr lang="pl-PL" sz="1800" dirty="0">
                          <a:effectLst/>
                        </a:rPr>
                        <a:t> </a:t>
                      </a:r>
                      <a:endParaRPr lang="pl-PL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342900" lvl="0" indent="-342900" algn="l">
                        <a:spcAft>
                          <a:spcPts val="60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pl-PL" sz="1600">
                          <a:effectLst/>
                        </a:rPr>
                        <a:t>niezadowalający standard nawierzchni niektórych dróg</a:t>
                      </a:r>
                    </a:p>
                    <a:p>
                      <a:pPr marL="342900" lvl="0" indent="-342900" algn="l">
                        <a:spcAft>
                          <a:spcPts val="60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pl-PL" sz="1600">
                          <a:effectLst/>
                        </a:rPr>
                        <a:t>niewystarczająca ilość chodników, oświetlenia i miejsc parkingowych</a:t>
                      </a:r>
                    </a:p>
                    <a:p>
                      <a:pPr marL="342900" lvl="0" indent="-342900" algn="l">
                        <a:spcAft>
                          <a:spcPts val="60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pl-PL" sz="1600">
                          <a:effectLst/>
                        </a:rPr>
                        <a:t>niewystarczająca sieć wodociągowo-kanalizacyjna</a:t>
                      </a:r>
                    </a:p>
                    <a:p>
                      <a:pPr marL="342900" lvl="0" indent="-342900" algn="l">
                        <a:spcAft>
                          <a:spcPts val="60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pl-PL" sz="1600">
                          <a:effectLst/>
                        </a:rPr>
                        <a:t>konieczność budowy i modernizacji stacji uzdatniana wody</a:t>
                      </a:r>
                    </a:p>
                    <a:p>
                      <a:pPr marL="342900" lvl="0" indent="-342900" algn="l">
                        <a:spcAft>
                          <a:spcPts val="60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pl-PL" sz="1600">
                          <a:effectLst/>
                        </a:rPr>
                        <a:t>zły stan infrastruktury zabezpieczającej przed  powodziami i podtopieniami</a:t>
                      </a:r>
                      <a:endParaRPr lang="pl-PL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51321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1800" dirty="0">
                          <a:effectLst/>
                        </a:rPr>
                        <a:t>Szanse</a:t>
                      </a:r>
                      <a:endParaRPr lang="pl-PL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1600">
                          <a:effectLst/>
                        </a:rPr>
                        <a:t>Zagrożenia</a:t>
                      </a:r>
                      <a:endParaRPr lang="pl-PL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1618948">
                <a:tc>
                  <a:txBody>
                    <a:bodyPr/>
                    <a:lstStyle/>
                    <a:p>
                      <a:pPr marL="342900" lvl="0" indent="-342900" algn="l">
                        <a:spcAft>
                          <a:spcPts val="60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pl-PL" sz="1800" dirty="0">
                          <a:effectLst/>
                        </a:rPr>
                        <a:t>pozyskanie zewnętrznych środków finansowych na rozwój infrastruktury, w tym środków unijnych i krajowych</a:t>
                      </a:r>
                    </a:p>
                    <a:p>
                      <a:pPr marL="342900" lvl="0" indent="-342900" algn="l">
                        <a:spcAft>
                          <a:spcPts val="60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pl-PL" sz="1800" dirty="0">
                          <a:effectLst/>
                        </a:rPr>
                        <a:t>rozwój informatyzacji (e-usług) na terenie gminy</a:t>
                      </a:r>
                    </a:p>
                    <a:p>
                      <a:pPr marL="291465" algn="just">
                        <a:spcAft>
                          <a:spcPts val="600"/>
                        </a:spcAft>
                      </a:pPr>
                      <a:r>
                        <a:rPr lang="pl-PL" sz="1800" dirty="0">
                          <a:effectLst/>
                        </a:rPr>
                        <a:t> </a:t>
                      </a:r>
                      <a:endParaRPr lang="pl-PL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342900" lvl="0" indent="-342900" algn="l">
                        <a:spcAft>
                          <a:spcPts val="60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pl-PL" sz="1600" dirty="0">
                          <a:effectLst/>
                        </a:rPr>
                        <a:t>wzrastające zanieczyszczenie środowiska przyrodniczego</a:t>
                      </a:r>
                    </a:p>
                    <a:p>
                      <a:pPr marL="342900" lvl="0" indent="-342900" algn="l">
                        <a:spcAft>
                          <a:spcPts val="60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pl-PL" sz="1600" dirty="0">
                          <a:effectLst/>
                        </a:rPr>
                        <a:t>rosnące koszty inwestycji w zakresie infrastruktury technicznej</a:t>
                      </a:r>
                    </a:p>
                    <a:p>
                      <a:pPr marL="342900" lvl="0" indent="-342900" algn="l">
                        <a:spcAft>
                          <a:spcPts val="60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pl-PL" sz="1600" dirty="0">
                          <a:effectLst/>
                        </a:rPr>
                        <a:t>niewystarczająca ilość środków finansowych na rozwój infrastruktury technicznej</a:t>
                      </a:r>
                      <a:endParaRPr lang="pl-PL" sz="16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</a:tbl>
          </a:graphicData>
        </a:graphic>
      </p:graphicFrame>
    </p:spTree>
  </p:cSld>
  <p:clrMapOvr>
    <a:masterClrMapping/>
  </p:clrMapOvr>
  <p:transition spd="slow">
    <p:fad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l-PL" sz="4000"/>
              <a:t>POTENCJAŁY ROZWOJOWE GMINY TYCZYN</a:t>
            </a:r>
          </a:p>
        </p:txBody>
      </p:sp>
      <p:sp>
        <p:nvSpPr>
          <p:cNvPr id="29698" name="Symbol zastępczy zawartości 5"/>
          <p:cNvSpPr>
            <a:spLocks noGrp="1"/>
          </p:cNvSpPr>
          <p:nvPr>
            <p:ph idx="1"/>
          </p:nvPr>
        </p:nvSpPr>
        <p:spPr>
          <a:xfrm>
            <a:off x="731838" y="1825625"/>
            <a:ext cx="10621962" cy="4210050"/>
          </a:xfrm>
        </p:spPr>
        <p:txBody>
          <a:bodyPr/>
          <a:lstStyle/>
          <a:p>
            <a:endParaRPr lang="pl-PL"/>
          </a:p>
        </p:txBody>
      </p:sp>
      <p:pic>
        <p:nvPicPr>
          <p:cNvPr id="29699" name="Obraz 6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41475" y="1284288"/>
            <a:ext cx="8235950" cy="5557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omb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Tytuł 1"/>
          <p:cNvSpPr txBox="1">
            <a:spLocks/>
          </p:cNvSpPr>
          <p:nvPr/>
        </p:nvSpPr>
        <p:spPr bwMode="auto">
          <a:xfrm>
            <a:off x="990600" y="517525"/>
            <a:ext cx="10515600" cy="132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>
              <a:lnSpc>
                <a:spcPct val="90000"/>
              </a:lnSpc>
            </a:pPr>
            <a:r>
              <a:rPr lang="pl-PL" sz="4000">
                <a:latin typeface="Calibri Light" pitchFamily="34" charset="0"/>
              </a:rPr>
              <a:t>POTENCJAŁY ROZWOJOWE GMINY TYCZYN</a:t>
            </a:r>
          </a:p>
        </p:txBody>
      </p:sp>
      <p:pic>
        <p:nvPicPr>
          <p:cNvPr id="30722" name="Obraz 7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16075" y="1609725"/>
            <a:ext cx="8959850" cy="4730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omb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Tytuł 1"/>
          <p:cNvSpPr txBox="1">
            <a:spLocks/>
          </p:cNvSpPr>
          <p:nvPr/>
        </p:nvSpPr>
        <p:spPr bwMode="auto">
          <a:xfrm>
            <a:off x="990600" y="517525"/>
            <a:ext cx="10515600" cy="132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>
              <a:lnSpc>
                <a:spcPct val="90000"/>
              </a:lnSpc>
            </a:pPr>
            <a:r>
              <a:rPr lang="pl-PL" sz="4000">
                <a:latin typeface="Calibri Light" pitchFamily="34" charset="0"/>
              </a:rPr>
              <a:t>POTENCJAŁY ROZWOJOWE GMINY TYCZYN</a:t>
            </a:r>
          </a:p>
        </p:txBody>
      </p:sp>
      <p:pic>
        <p:nvPicPr>
          <p:cNvPr id="31746" name="Obraz 5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93888" y="1843088"/>
            <a:ext cx="8404225" cy="4484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omb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l-PL" b="1"/>
              <a:t>Wizja</a:t>
            </a:r>
            <a:r>
              <a:rPr lang="pl-PL"/>
              <a:t/>
            </a:r>
            <a:br>
              <a:rPr lang="pl-PL"/>
            </a:br>
            <a:endParaRPr lang="pl-PL"/>
          </a:p>
        </p:txBody>
      </p:sp>
      <p:sp>
        <p:nvSpPr>
          <p:cNvPr id="32770" name="Rectangle 3"/>
          <p:cNvSpPr>
            <a:spLocks noChangeArrowheads="1"/>
          </p:cNvSpPr>
          <p:nvPr/>
        </p:nvSpPr>
        <p:spPr bwMode="auto">
          <a:xfrm>
            <a:off x="722313" y="1427163"/>
            <a:ext cx="9961562" cy="4540250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B8CCE4"/>
              </a:gs>
            </a:gsLst>
            <a:lin ang="5400000" scaled="1"/>
          </a:gradFill>
          <a:ln w="3175">
            <a:solidFill>
              <a:srgbClr val="B8CCE4"/>
            </a:solidFill>
            <a:miter lim="800000"/>
            <a:headEnd/>
            <a:tailEnd/>
          </a:ln>
        </p:spPr>
        <p:txBody>
          <a:bodyPr/>
          <a:lstStyle/>
          <a:p>
            <a:pPr algn="ctr" eaLnBrk="0" hangingPunct="0">
              <a:spcBef>
                <a:spcPts val="1200"/>
              </a:spcBef>
              <a:spcAft>
                <a:spcPts val="800"/>
              </a:spcAft>
            </a:pPr>
            <a:r>
              <a:rPr lang="pl-PL" altLang="pl-PL" sz="4000" b="1" i="1">
                <a:latin typeface="Calibri" pitchFamily="34" charset="0"/>
              </a:rPr>
              <a:t>Gmina Tyczyn w 2022 dzięki konsekwentnie stosowanej zasadzie zrównoważonego rozwoju, wykorzystując swój potencjał związany z</a:t>
            </a:r>
            <a:r>
              <a:rPr lang="pl-PL" altLang="pl-PL" sz="4000" b="1" i="1">
                <a:latin typeface="Times New Roman" pitchFamily="18" charset="0"/>
              </a:rPr>
              <a:t> </a:t>
            </a:r>
            <a:r>
              <a:rPr lang="pl-PL" altLang="pl-PL" sz="4000" b="1" i="1">
                <a:latin typeface="Calibri" pitchFamily="34" charset="0"/>
              </a:rPr>
              <a:t>położeniem geograficznym , infrastrukturą społeczną i techniczną stanie się miejscem, gdzie warto inwestować, mieszkać i wypoczywać.</a:t>
            </a:r>
            <a:endParaRPr lang="pl-PL" altLang="pl-PL" sz="4800"/>
          </a:p>
        </p:txBody>
      </p:sp>
    </p:spTree>
  </p:cSld>
  <p:clrMapOvr>
    <a:masterClrMapping/>
  </p:clrMapOvr>
  <p:transition spd="slow">
    <p:fad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l-PL" sz="4800" b="1"/>
              <a:t>Obszary strategiczne</a:t>
            </a:r>
          </a:p>
        </p:txBody>
      </p:sp>
      <p:sp>
        <p:nvSpPr>
          <p:cNvPr id="33794" name="Symbol zastępczy zawartości 2"/>
          <p:cNvSpPr>
            <a:spLocks noGrp="1"/>
          </p:cNvSpPr>
          <p:nvPr>
            <p:ph idx="1"/>
          </p:nvPr>
        </p:nvSpPr>
        <p:spPr>
          <a:xfrm>
            <a:off x="1046163" y="2544763"/>
            <a:ext cx="10515600" cy="1768475"/>
          </a:xfrm>
        </p:spPr>
        <p:txBody>
          <a:bodyPr/>
          <a:lstStyle/>
          <a:p>
            <a:r>
              <a:rPr lang="pl-PL" b="1"/>
              <a:t>STREFA GOSPODARCZA</a:t>
            </a:r>
            <a:endParaRPr lang="pl-PL"/>
          </a:p>
          <a:p>
            <a:r>
              <a:rPr lang="pl-PL" b="1"/>
              <a:t>SFERA INFRASTRUKTURALNA  i OCHRONA ŚRODOWISKA</a:t>
            </a:r>
            <a:endParaRPr lang="pl-PL"/>
          </a:p>
          <a:p>
            <a:r>
              <a:rPr lang="pl-PL" b="1"/>
              <a:t>SFERA  SPOŁECZNA</a:t>
            </a:r>
            <a:endParaRPr lang="pl-PL"/>
          </a:p>
          <a:p>
            <a:endParaRPr lang="pl-PL"/>
          </a:p>
        </p:txBody>
      </p:sp>
    </p:spTree>
  </p:cSld>
  <p:clrMapOvr>
    <a:masterClrMapping/>
  </p:clrMapOvr>
  <p:transition spd="slow">
    <p:fade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pl-PL" b="1"/>
              <a:t>STREFA GOSPODARCZA</a:t>
            </a:r>
            <a:r>
              <a:rPr lang="pl-PL"/>
              <a:t/>
            </a:r>
            <a:br>
              <a:rPr lang="pl-PL"/>
            </a:br>
            <a:endParaRPr lang="pl-PL"/>
          </a:p>
        </p:txBody>
      </p:sp>
      <p:graphicFrame>
        <p:nvGraphicFramePr>
          <p:cNvPr id="6" name="Tabela 5">
            <a:extLst/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48884932"/>
              </p:ext>
            </p:extLst>
          </p:nvPr>
        </p:nvGraphicFramePr>
        <p:xfrm>
          <a:off x="241300" y="1262063"/>
          <a:ext cx="11662610" cy="536384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166261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947799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pl-PL" sz="2800" dirty="0">
                          <a:solidFill>
                            <a:schemeClr val="tx1"/>
                          </a:solidFill>
                          <a:effectLst/>
                        </a:rPr>
                        <a:t>CEL STRATEGICZNY I: </a:t>
                      </a:r>
                      <a:r>
                        <a:rPr lang="pl-PL" sz="2800" dirty="0" smtClean="0">
                          <a:solidFill>
                            <a:schemeClr val="tx1"/>
                          </a:solidFill>
                          <a:effectLst/>
                        </a:rPr>
                        <a:t>Przyspieszenie </a:t>
                      </a:r>
                      <a:r>
                        <a:rPr lang="pl-PL" sz="2800" dirty="0">
                          <a:solidFill>
                            <a:schemeClr val="tx1"/>
                          </a:solidFill>
                          <a:effectLst/>
                        </a:rPr>
                        <a:t>rozwoju gospodarczego Gminy Tyczyn poprzez wzrost innowacyjności i konkurencyjności lokalnej gospodarki</a:t>
                      </a:r>
                      <a:endParaRPr lang="pl-PL" sz="1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186622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2400" u="sng" dirty="0">
                          <a:solidFill>
                            <a:schemeClr val="tx1"/>
                          </a:solidFill>
                          <a:effectLst/>
                        </a:rPr>
                        <a:t>CEL OPERACYJNY 1 : </a:t>
                      </a:r>
                      <a:endParaRPr lang="pl-PL" sz="240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2400" dirty="0">
                          <a:solidFill>
                            <a:schemeClr val="tx1"/>
                          </a:solidFill>
                          <a:effectLst/>
                        </a:rPr>
                        <a:t>Kreowanie klimatu przyjaznego dla rozwoju przedsiębiorczości  i wzmacnianie atrakcyjności inwestycyjnej gminy</a:t>
                      </a:r>
                      <a:endParaRPr lang="pl-PL" sz="24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737937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pl-PL" sz="1050" u="sng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pl-PL" sz="2400" u="sng" dirty="0">
                          <a:solidFill>
                            <a:schemeClr val="tx1"/>
                          </a:solidFill>
                          <a:effectLst/>
                        </a:rPr>
                        <a:t>CEL OPERACYJNY 2.</a:t>
                      </a:r>
                      <a:r>
                        <a:rPr lang="pl-PL" sz="240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pl-PL" sz="2400" dirty="0">
                          <a:solidFill>
                            <a:schemeClr val="tx1"/>
                          </a:solidFill>
                          <a:effectLst/>
                        </a:rPr>
                        <a:t>Wspieranie działań prowadzących do poprawy wydajności i jakości produkcji rolnej oraz wielofunkcyjnego rozwoju wsi.</a:t>
                      </a:r>
                      <a:endParaRPr lang="pl-PL" sz="24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1425051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pl-PL" sz="1100" u="sng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pl-PL" sz="2400" u="sng" dirty="0">
                          <a:solidFill>
                            <a:schemeClr val="tx1"/>
                          </a:solidFill>
                          <a:effectLst/>
                        </a:rPr>
                        <a:t>CEL OPERACYJNY 3. </a:t>
                      </a: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pl-PL" sz="2400" dirty="0">
                          <a:solidFill>
                            <a:schemeClr val="tx1"/>
                          </a:solidFill>
                          <a:effectLst/>
                        </a:rPr>
                        <a:t>Gospodarcze wykorzystanie potencjału przyrodniczego i kulturowego  – rozwój bazy turystyczno-rekreacyjnej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pl-PL" sz="240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pl-PL" sz="24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</a:tbl>
          </a:graphicData>
        </a:graphic>
      </p:graphicFrame>
    </p:spTree>
  </p:cSld>
  <p:clrMapOvr>
    <a:masterClrMapping/>
  </p:clrMapOvr>
  <p:transition spd="slow">
    <p:cover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xmlns="" id="{9F94E038-B356-46DA-BBF2-E22C4CAA02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966370"/>
          </a:xfrm>
        </p:spPr>
        <p:txBody>
          <a:bodyPr/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pl-PL" sz="2000" b="1" u="sng" dirty="0"/>
              <a:t>CEL OPERACYJNY 1 : </a:t>
            </a:r>
            <a:r>
              <a:rPr lang="pl-PL" sz="2000" b="1" dirty="0"/>
              <a:t/>
            </a:r>
            <a:br>
              <a:rPr lang="pl-PL" sz="2000" b="1" dirty="0"/>
            </a:br>
            <a:r>
              <a:rPr lang="pl-PL" sz="2000" b="1" dirty="0"/>
              <a:t>Kreowanie klimatu przyjaznego dla rozwoju przedsiębiorczości  i wzmacnianie atrakcyjności inwestycyjnej gminy</a:t>
            </a:r>
            <a:r>
              <a:rPr lang="pl-PL" sz="2000" b="1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pl-PL" sz="2000" b="1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endParaRPr lang="pl-PL" sz="2000" b="1" dirty="0"/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xmlns="" id="{EDE6AA59-32D6-402E-9B7A-3BBB0828CC6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8368" y="1261256"/>
            <a:ext cx="11450594" cy="5345490"/>
          </a:xfrm>
        </p:spPr>
        <p:txBody>
          <a:bodyPr/>
          <a:lstStyle/>
          <a:p>
            <a:pPr marL="0" indent="0">
              <a:buNone/>
            </a:pPr>
            <a:r>
              <a:rPr lang="pl-PL" sz="1400" b="1" dirty="0"/>
              <a:t>Działania szczegółowe</a:t>
            </a:r>
            <a:r>
              <a:rPr lang="pl-PL" sz="1400" b="1" dirty="0" smtClean="0"/>
              <a:t>:</a:t>
            </a:r>
          </a:p>
          <a:p>
            <a:pPr marL="0" indent="0">
              <a:buNone/>
            </a:pPr>
            <a:endParaRPr lang="pl-PL" sz="1400" b="1" dirty="0"/>
          </a:p>
          <a:p>
            <a:pPr lvl="0">
              <a:spcBef>
                <a:spcPts val="0"/>
              </a:spcBef>
            </a:pPr>
            <a:r>
              <a:rPr lang="pl-PL" sz="1800" dirty="0"/>
              <a:t>Identyfikacja oczekiwań lokalnych przedsiębiorców oraz preferowanych przez nich zawodów.</a:t>
            </a:r>
          </a:p>
          <a:p>
            <a:pPr lvl="0">
              <a:spcBef>
                <a:spcPts val="0"/>
              </a:spcBef>
            </a:pPr>
            <a:r>
              <a:rPr lang="pl-PL" sz="1800" dirty="0"/>
              <a:t>Bezpłatne doradztwo w zakresie zakładania działalności gospodarczej</a:t>
            </a:r>
          </a:p>
          <a:p>
            <a:pPr lvl="0">
              <a:spcBef>
                <a:spcPts val="0"/>
              </a:spcBef>
            </a:pPr>
            <a:r>
              <a:rPr lang="pl-PL" sz="1800" dirty="0"/>
              <a:t>Stworzenie internetowej bazy informacji gospodarczych dla przedsiębiorców oraz bazy </a:t>
            </a:r>
            <a:r>
              <a:rPr lang="pl-PL" sz="1800" dirty="0" smtClean="0"/>
              <a:t>informacji o</a:t>
            </a:r>
            <a:r>
              <a:rPr lang="pl-PL" sz="1800" dirty="0"/>
              <a:t> przedsiębiorcach.</a:t>
            </a:r>
          </a:p>
          <a:p>
            <a:pPr lvl="0">
              <a:spcBef>
                <a:spcPts val="0"/>
              </a:spcBef>
            </a:pPr>
            <a:r>
              <a:rPr lang="pl-PL" sz="1800" dirty="0"/>
              <a:t>Doradztwo dla przedsiębiorców z zakresu pozyskiwania środków z funduszy europejskich na zakładanie i rozwój działalności gospodarczej.</a:t>
            </a:r>
          </a:p>
          <a:p>
            <a:pPr lvl="0">
              <a:spcBef>
                <a:spcPts val="0"/>
              </a:spcBef>
            </a:pPr>
            <a:r>
              <a:rPr lang="pl-PL" sz="1800" dirty="0"/>
              <a:t>Informowanie przedsiębiorców o możliwości refundowania kosztów stworzenia nowych miejsc pracy.</a:t>
            </a:r>
          </a:p>
          <a:p>
            <a:pPr lvl="0">
              <a:spcBef>
                <a:spcPts val="0"/>
              </a:spcBef>
            </a:pPr>
            <a:r>
              <a:rPr lang="pl-PL" sz="1800" dirty="0"/>
              <a:t>Opracowanie systemu wsparcia dla przedsiębiorców (np. ulgi podatkowe).</a:t>
            </a:r>
          </a:p>
          <a:p>
            <a:pPr lvl="0">
              <a:spcBef>
                <a:spcPts val="0"/>
              </a:spcBef>
            </a:pPr>
            <a:r>
              <a:rPr lang="pl-PL" sz="1800" dirty="0"/>
              <a:t>Ułatwienia administracyjno-organizacyjne dla przedsiębiorców.</a:t>
            </a:r>
          </a:p>
          <a:p>
            <a:pPr lvl="0">
              <a:spcBef>
                <a:spcPts val="0"/>
              </a:spcBef>
            </a:pPr>
            <a:r>
              <a:rPr lang="pl-PL" sz="1800" dirty="0"/>
              <a:t>Współpraca z organizacjami wpierającymi podmioty gospodarcze.</a:t>
            </a:r>
          </a:p>
          <a:p>
            <a:pPr lvl="0">
              <a:spcBef>
                <a:spcPts val="0"/>
              </a:spcBef>
            </a:pPr>
            <a:r>
              <a:rPr lang="pl-PL" sz="1800" dirty="0"/>
              <a:t>Współpraca z Powiatowym Urzędem Pracy w Rzeszowie w zakresie</a:t>
            </a:r>
          </a:p>
          <a:p>
            <a:pPr>
              <a:spcBef>
                <a:spcPts val="0"/>
              </a:spcBef>
            </a:pPr>
            <a:r>
              <a:rPr lang="pl-PL" sz="1800" dirty="0"/>
              <a:t>wspierania osób szczególnie zagrożonych bezrobociem, poprzez włączanie się w organizowanie warsztatów aktywnego poszukiwania pracy, organizację naboru na szkolenia umożliwiające zmianę zawodu lub podniesienie kwalifikacji, udostępnianie </a:t>
            </a:r>
            <a:r>
              <a:rPr lang="pl-PL" sz="1800" dirty="0" err="1"/>
              <a:t>sal</a:t>
            </a:r>
            <a:r>
              <a:rPr lang="pl-PL" sz="1800" dirty="0"/>
              <a:t> na potrzeby przeprowadzanych szkoleń.</a:t>
            </a:r>
          </a:p>
          <a:p>
            <a:pPr lvl="0">
              <a:spcBef>
                <a:spcPts val="0"/>
              </a:spcBef>
            </a:pPr>
            <a:r>
              <a:rPr lang="pl-PL" sz="1800" dirty="0"/>
              <a:t>Pomoc w organizowanie praktyk dla młodzieży u miejscowych przedsiębiorców.</a:t>
            </a:r>
          </a:p>
          <a:p>
            <a:pPr lvl="0">
              <a:spcBef>
                <a:spcPts val="0"/>
              </a:spcBef>
            </a:pPr>
            <a:r>
              <a:rPr lang="pl-PL" sz="1800" dirty="0"/>
              <a:t>Wspieranie rozwoju podmiotów ekonomii społecznej (spółdzielnie socjalne). </a:t>
            </a:r>
          </a:p>
          <a:p>
            <a:pPr lvl="0">
              <a:spcBef>
                <a:spcPts val="0"/>
              </a:spcBef>
            </a:pPr>
            <a:r>
              <a:rPr lang="pl-PL" sz="1800" dirty="0"/>
              <a:t>Promocja potencjału inwestycyjnego gminy.</a:t>
            </a:r>
          </a:p>
          <a:p>
            <a:pPr lvl="0">
              <a:spcBef>
                <a:spcPts val="0"/>
              </a:spcBef>
            </a:pPr>
            <a:r>
              <a:rPr lang="pl-PL" sz="1800" dirty="0"/>
              <a:t>Budowa i wspieranie współpracy międzygminnej, międzyregionalnej, międzynarodowej, ze szczególnym uwzględnieniem kontaktów z najbliższymi sąsiadami tj. Ukrainą i Słowacją.</a:t>
            </a:r>
          </a:p>
          <a:p>
            <a:pPr>
              <a:spcBef>
                <a:spcPts val="0"/>
              </a:spcBef>
            </a:pPr>
            <a:r>
              <a:rPr lang="pl-PL" sz="1800" dirty="0"/>
              <a:t>Przyjazne inwestorom planowanie przestrzenne. </a:t>
            </a:r>
          </a:p>
        </p:txBody>
      </p:sp>
    </p:spTree>
    <p:extLst>
      <p:ext uri="{BB962C8B-B14F-4D97-AF65-F5344CB8AC3E}">
        <p14:creationId xmlns:p14="http://schemas.microsoft.com/office/powerpoint/2010/main" val="153720349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xmlns="" id="{70E04882-35B6-4B94-841C-8D64D6C11A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821991"/>
          </a:xfrm>
        </p:spPr>
        <p:txBody>
          <a:bodyPr/>
          <a:lstStyle/>
          <a:p>
            <a:pPr algn="ctr">
              <a:spcAft>
                <a:spcPts val="0"/>
              </a:spcAft>
            </a:pPr>
            <a:r>
              <a:rPr lang="pl-PL" sz="2000" b="1" u="sng" dirty="0"/>
              <a:t>CEL OPERACYJNY 2.</a:t>
            </a:r>
            <a:r>
              <a:rPr lang="pl-PL" sz="2000" b="1" dirty="0"/>
              <a:t> </a:t>
            </a:r>
            <a:br>
              <a:rPr lang="pl-PL" sz="2000" b="1" dirty="0"/>
            </a:br>
            <a:r>
              <a:rPr lang="pl-PL" sz="2000" b="1" dirty="0" smtClean="0"/>
              <a:t>Wspieranie </a:t>
            </a:r>
            <a:r>
              <a:rPr lang="pl-PL" sz="2000" b="1" dirty="0"/>
              <a:t>działań prowadzących do poprawy wydajności i jakości produkcji rolnej oraz wielofunkcyjnego rozwoju wsi.</a:t>
            </a:r>
            <a:r>
              <a:rPr lang="pl-PL" sz="2000" b="1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pl-PL" sz="2000" b="1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endParaRPr lang="pl-PL" sz="2000" b="1" dirty="0"/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xmlns="" id="{D0AFBA7C-3915-4E12-9EC8-3C904714A9E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31520" y="1327159"/>
            <a:ext cx="10622280" cy="4847923"/>
          </a:xfrm>
        </p:spPr>
        <p:txBody>
          <a:bodyPr/>
          <a:lstStyle/>
          <a:p>
            <a:pPr marL="0" indent="0">
              <a:buNone/>
            </a:pPr>
            <a:r>
              <a:rPr lang="pl-PL" sz="2000" b="1" dirty="0"/>
              <a:t>Działania szczegółowe</a:t>
            </a:r>
            <a:r>
              <a:rPr lang="pl-PL" sz="2000" b="1" dirty="0" smtClean="0"/>
              <a:t>:</a:t>
            </a:r>
          </a:p>
          <a:p>
            <a:pPr marL="0" indent="0">
              <a:buNone/>
            </a:pPr>
            <a:endParaRPr lang="pl-PL" sz="2000" dirty="0"/>
          </a:p>
          <a:p>
            <a:pPr lvl="0"/>
            <a:r>
              <a:rPr lang="pl-PL" sz="2000" dirty="0"/>
              <a:t>Współdziałanie ze służbami doradztwa rolniczego w zakresie organizacji szkoleń/doradztwa z zakresu rolnictwa i rozwoju obszarów wiejskich.</a:t>
            </a:r>
          </a:p>
          <a:p>
            <a:pPr lvl="0"/>
            <a:r>
              <a:rPr lang="pl-PL" sz="2000" dirty="0"/>
              <a:t>Tworzenie warunków do zagospodarowania nieużytków rolnych.</a:t>
            </a:r>
          </a:p>
          <a:p>
            <a:pPr lvl="0"/>
            <a:r>
              <a:rPr lang="pl-PL" sz="2000" dirty="0"/>
              <a:t>Wspieranie inicjatyw związanych z ekologicznym rolnictwem.</a:t>
            </a:r>
          </a:p>
          <a:p>
            <a:pPr lvl="0"/>
            <a:r>
              <a:rPr lang="pl-PL" sz="2000" dirty="0"/>
              <a:t>Kreowanie i promocja produktów rolnych lokalnych i ekologicznych.</a:t>
            </a:r>
          </a:p>
          <a:p>
            <a:pPr lvl="0"/>
            <a:r>
              <a:rPr lang="pl-PL" sz="2000" dirty="0"/>
              <a:t>Wsparcie dla tworzenia grup producentów umożliwiających wspólną sprzedaż produktów rolnych.</a:t>
            </a:r>
          </a:p>
          <a:p>
            <a:pPr lvl="0"/>
            <a:r>
              <a:rPr lang="pl-PL" sz="2000" dirty="0"/>
              <a:t>Kampania informacyjna wśród rolników na temat możliwości pozyskania środków finansowych na rozwój gospodarstw agroturystycznych oraz na różnicowanie działalności rolniczej</a:t>
            </a:r>
          </a:p>
          <a:p>
            <a:pPr lvl="0"/>
            <a:r>
              <a:rPr lang="pl-PL" sz="2000" dirty="0"/>
              <a:t>Bezpłatne doradztwo prawne w gminie.</a:t>
            </a:r>
          </a:p>
          <a:p>
            <a:endParaRPr lang="pl-PL" sz="900" dirty="0"/>
          </a:p>
        </p:txBody>
      </p:sp>
    </p:spTree>
    <p:extLst>
      <p:ext uri="{BB962C8B-B14F-4D97-AF65-F5344CB8AC3E}">
        <p14:creationId xmlns:p14="http://schemas.microsoft.com/office/powerpoint/2010/main" val="122145586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xmlns="" id="{C7B511A9-4BCC-4CAE-AFFF-36907003D5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>
              <a:spcAft>
                <a:spcPts val="0"/>
              </a:spcAft>
            </a:pPr>
            <a:r>
              <a:rPr lang="pl-PL" sz="2000" b="1" u="sng" dirty="0"/>
              <a:t>CEL OPERACYJNY 3. </a:t>
            </a:r>
            <a:br>
              <a:rPr lang="pl-PL" sz="2000" b="1" u="sng" dirty="0"/>
            </a:br>
            <a:r>
              <a:rPr lang="pl-PL" sz="2000" b="1" dirty="0"/>
              <a:t>Gospodarcze wykorzystanie potencjału przyrodniczego i kulturowego  – rozwój bazy turystyczno-rekreacyjnej</a:t>
            </a:r>
            <a:br>
              <a:rPr lang="pl-PL" sz="2000" b="1" dirty="0"/>
            </a:br>
            <a:endParaRPr lang="pl-PL" sz="2000" b="1" dirty="0"/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xmlns="" id="{6385EAC2-E1B8-4621-BBA6-F20D7051DDE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31520" y="1411705"/>
            <a:ext cx="10622280" cy="5081169"/>
          </a:xfrm>
        </p:spPr>
        <p:txBody>
          <a:bodyPr/>
          <a:lstStyle/>
          <a:p>
            <a:pPr marL="0" indent="0">
              <a:buNone/>
            </a:pPr>
            <a:r>
              <a:rPr lang="pl-PL" sz="1800" b="1" dirty="0"/>
              <a:t>Działania szczegółowe</a:t>
            </a:r>
            <a:r>
              <a:rPr lang="pl-PL" sz="1800" b="1" dirty="0" smtClean="0"/>
              <a:t>:</a:t>
            </a:r>
          </a:p>
          <a:p>
            <a:pPr marL="0" indent="0">
              <a:buNone/>
            </a:pPr>
            <a:endParaRPr lang="pl-PL" sz="1800" dirty="0"/>
          </a:p>
          <a:p>
            <a:pPr lvl="0">
              <a:spcBef>
                <a:spcPts val="600"/>
              </a:spcBef>
            </a:pPr>
            <a:r>
              <a:rPr lang="pl-PL" sz="1800" dirty="0"/>
              <a:t>Tworzenie nowych atrakcji/produktów turystycznych, np. nowych szlaków dla potrzeb turystyki pieszej, rowerowej, konnej i ekologicznej edukacyjnej, wzbogacających ofertę turystyczną oraz poprawa stanu technicznego już istniejących (tablice informacyjne, oznakowanie</a:t>
            </a:r>
            <a:r>
              <a:rPr lang="pl-PL" sz="1800" dirty="0" smtClean="0"/>
              <a:t>).</a:t>
            </a:r>
            <a:endParaRPr lang="pl-PL" sz="1800" dirty="0"/>
          </a:p>
          <a:p>
            <a:pPr lvl="0">
              <a:spcBef>
                <a:spcPts val="600"/>
              </a:spcBef>
            </a:pPr>
            <a:r>
              <a:rPr lang="pl-PL" sz="1800" dirty="0"/>
              <a:t>Renowacja zabytkowych obiektów dziedzictwa kulturowego wraz z ich otoczeniem</a:t>
            </a:r>
          </a:p>
          <a:p>
            <a:pPr lvl="0">
              <a:spcBef>
                <a:spcPts val="600"/>
              </a:spcBef>
            </a:pPr>
            <a:r>
              <a:rPr lang="pl-PL" sz="1800" dirty="0"/>
              <a:t>Wspieranie budowy nowych oraz rozbudowy i modernizacji już istniejących obiektów gastronomicznych, noclegowych, sportowych i  kulturalnych.</a:t>
            </a:r>
          </a:p>
          <a:p>
            <a:pPr lvl="0">
              <a:spcBef>
                <a:spcPts val="600"/>
              </a:spcBef>
            </a:pPr>
            <a:r>
              <a:rPr lang="pl-PL" sz="1800" dirty="0"/>
              <a:t>Rozwój i promocja agroturystyki i turystyki wiejskiej. Identyfikacja i promocja lokalnych produktów kulinarnych.</a:t>
            </a:r>
          </a:p>
          <a:p>
            <a:pPr lvl="0">
              <a:spcBef>
                <a:spcPts val="600"/>
              </a:spcBef>
            </a:pPr>
            <a:r>
              <a:rPr lang="pl-PL" sz="1800" dirty="0"/>
              <a:t>Zagospodarowanie turystyczne szczególnie cennych obiektów i terenów, w tym stawów podworskich w Tyczynie i terenu wokół kaplicy i źródełka w Przylasku.</a:t>
            </a:r>
          </a:p>
          <a:p>
            <a:pPr lvl="0">
              <a:spcBef>
                <a:spcPts val="600"/>
              </a:spcBef>
            </a:pPr>
            <a:r>
              <a:rPr lang="pl-PL" sz="1800" dirty="0"/>
              <a:t>Promocja medialna walorów turystycznych i kulturalnych gminy  we współpracy z organizacjami społecznymi.</a:t>
            </a:r>
          </a:p>
          <a:p>
            <a:pPr lvl="0">
              <a:spcBef>
                <a:spcPts val="600"/>
              </a:spcBef>
            </a:pPr>
            <a:r>
              <a:rPr lang="pl-PL" sz="1800" dirty="0"/>
              <a:t>Podnoszenie atrakcyjności estetycznej gminy i poprawa ładu przestrzennego.</a:t>
            </a:r>
          </a:p>
          <a:p>
            <a:pPr lvl="0">
              <a:spcBef>
                <a:spcPts val="600"/>
              </a:spcBef>
            </a:pPr>
            <a:r>
              <a:rPr lang="pl-PL" sz="1800" dirty="0"/>
              <a:t>Inicjowanie międzygminnej oraz międzynarodowej współpracy  na rzecz rozwoju turystyki, kultury i sportu.</a:t>
            </a:r>
          </a:p>
          <a:p>
            <a:endParaRPr lang="pl-PL" sz="1000" dirty="0"/>
          </a:p>
        </p:txBody>
      </p:sp>
    </p:spTree>
    <p:extLst>
      <p:ext uri="{BB962C8B-B14F-4D97-AF65-F5344CB8AC3E}">
        <p14:creationId xmlns:p14="http://schemas.microsoft.com/office/powerpoint/2010/main" val="136480995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pl-PL" sz="4000" b="1"/>
              <a:t>SFERA INFRASTRUKTURALNA i OCHRONA ŚRODOWISKA</a:t>
            </a:r>
            <a:endParaRPr lang="pl-PL" sz="4000"/>
          </a:p>
        </p:txBody>
      </p:sp>
      <p:graphicFrame>
        <p:nvGraphicFramePr>
          <p:cNvPr id="4" name="Tabela 3">
            <a:extLst/>
          </p:cNvPr>
          <p:cNvGraphicFramePr>
            <a:graphicFrameLocks noGrp="1"/>
          </p:cNvGraphicFramePr>
          <p:nvPr/>
        </p:nvGraphicFramePr>
        <p:xfrm>
          <a:off x="393700" y="1690688"/>
          <a:ext cx="11405937" cy="420571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1405937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85023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pl-PL" sz="2400" dirty="0">
                          <a:solidFill>
                            <a:schemeClr val="tx1"/>
                          </a:solidFill>
                          <a:effectLst/>
                        </a:rPr>
                        <a:t>CEL STRATEGICZNY II: Rozwój  infrastruktury technicznej na terenie gminy i ochrona środowiska podstawą jakości życia mieszkańców</a:t>
                      </a:r>
                      <a:endParaRPr lang="pl-PL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00247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2400" u="sng" dirty="0">
                          <a:solidFill>
                            <a:schemeClr val="tx1"/>
                          </a:solidFill>
                          <a:effectLst/>
                        </a:rPr>
                        <a:t>CEL OPERACYJNY 1 : </a:t>
                      </a:r>
                      <a:endParaRPr lang="pl-PL" sz="240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pl-PL" sz="2400" dirty="0">
                          <a:solidFill>
                            <a:schemeClr val="tx1"/>
                          </a:solidFill>
                          <a:effectLst/>
                        </a:rPr>
                        <a:t>Poprawa stanu gminnej infrastruktury drogowej i bezpieczeństwa ruchu drogowego </a:t>
                      </a:r>
                      <a:endParaRPr lang="pl-PL" sz="24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932529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pl-PL" sz="2400" u="sng" dirty="0">
                          <a:solidFill>
                            <a:schemeClr val="tx1"/>
                          </a:solidFill>
                          <a:effectLst/>
                        </a:rPr>
                        <a:t>CEL OPERACYJNY 2.</a:t>
                      </a:r>
                      <a:endParaRPr lang="pl-PL" sz="240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pl-PL" sz="2400" dirty="0">
                          <a:solidFill>
                            <a:schemeClr val="tx1"/>
                          </a:solidFill>
                          <a:effectLst/>
                        </a:rPr>
                        <a:t>Rozwój infrastruktury komunalnej i poprawa stanu środowiska przyrodniczego</a:t>
                      </a:r>
                      <a:endParaRPr lang="pl-PL" sz="24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1173433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pl-PL" sz="2400" u="sng" dirty="0">
                          <a:solidFill>
                            <a:schemeClr val="tx1"/>
                          </a:solidFill>
                          <a:effectLst/>
                        </a:rPr>
                        <a:t>CEL OPERACYJNY 3. </a:t>
                      </a:r>
                      <a:endParaRPr lang="pl-PL" sz="240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pl-PL" sz="2400" dirty="0">
                          <a:solidFill>
                            <a:schemeClr val="tx1"/>
                          </a:solidFill>
                          <a:effectLst/>
                        </a:rPr>
                        <a:t>Zachowanie wysokich walorów przyrodniczo – krajobrazowych gminy</a:t>
                      </a:r>
                      <a:endParaRPr lang="pl-PL" sz="24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</a:tbl>
          </a:graphicData>
        </a:graphic>
      </p:graphicFrame>
    </p:spTree>
  </p:cSld>
  <p:clrMapOvr>
    <a:masterClrMapping/>
  </p:clrMapOvr>
  <p:transition spd="med">
    <p:pull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pl-PL" sz="4000" b="1"/>
              <a:t>SFERA INFRASTRUKTURALNA i OCHRONA ŚRODOWISKA</a:t>
            </a:r>
            <a:endParaRPr lang="pl-PL" sz="4000"/>
          </a:p>
        </p:txBody>
      </p:sp>
      <p:graphicFrame>
        <p:nvGraphicFramePr>
          <p:cNvPr id="4" name="Tabela 3">
            <a:extLst/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23469289"/>
              </p:ext>
            </p:extLst>
          </p:nvPr>
        </p:nvGraphicFramePr>
        <p:xfrm>
          <a:off x="393700" y="2092325"/>
          <a:ext cx="11405937" cy="330355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1405937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1152947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pl-PL" sz="2400" dirty="0">
                          <a:solidFill>
                            <a:schemeClr val="tx1"/>
                          </a:solidFill>
                          <a:effectLst/>
                        </a:rPr>
                        <a:t>CEL STRATEGICZNY II: Rozwój  infrastruktury technicznej na terenie gminy i ochrona środowiska podstawą jakości życia mieszkańców</a:t>
                      </a:r>
                      <a:endParaRPr lang="pl-PL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05332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2400" u="sng" dirty="0">
                          <a:solidFill>
                            <a:schemeClr val="tx1"/>
                          </a:solidFill>
                          <a:effectLst/>
                        </a:rPr>
                        <a:t>CEL OPERACYJNY 4 : </a:t>
                      </a:r>
                      <a:endParaRPr lang="pl-PL" sz="240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pl-PL" sz="2400" dirty="0">
                          <a:solidFill>
                            <a:schemeClr val="tx1"/>
                          </a:solidFill>
                          <a:effectLst/>
                        </a:rPr>
                        <a:t>Wzrost wykorzystania ekologicznych i odnawialnych źródeł energii</a:t>
                      </a:r>
                      <a:endParaRPr lang="pl-PL" sz="24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979838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pl-PL" sz="2400" u="sng" dirty="0">
                          <a:solidFill>
                            <a:schemeClr val="tx1"/>
                          </a:solidFill>
                          <a:effectLst/>
                        </a:rPr>
                        <a:t>CEL OPERACYJNY 5.</a:t>
                      </a:r>
                      <a:endParaRPr lang="pl-PL" sz="240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pl-PL" sz="2400" dirty="0" smtClean="0">
                          <a:solidFill>
                            <a:schemeClr val="tx1"/>
                          </a:solidFill>
                          <a:effectLst/>
                        </a:rPr>
                        <a:t>Wzrost poziomu bezpieczeństwa mieszkańców i zapobieganie zagrożeniom oraz podniesienie świadomości ekologicznej społeczeństwa</a:t>
                      </a:r>
                      <a:endParaRPr lang="pl-PL" sz="24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</a:tbl>
          </a:graphicData>
        </a:graphic>
      </p:graphicFrame>
    </p:spTree>
  </p:cSld>
  <p:clrMapOvr>
    <a:masterClrMapping/>
  </p:clrMapOvr>
  <p:transition spd="med">
    <p:pull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xmlns="" id="{11A1DEF0-9F6A-42C8-914D-9760624202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677612"/>
          </a:xfrm>
        </p:spPr>
        <p:txBody>
          <a:bodyPr/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pl-PL" sz="2000" b="1" u="sng" dirty="0"/>
              <a:t>CEL OPERACYJNY 1 : </a:t>
            </a:r>
            <a:r>
              <a:rPr lang="pl-PL" sz="2000" b="1" dirty="0"/>
              <a:t/>
            </a:r>
            <a:br>
              <a:rPr lang="pl-PL" sz="2000" b="1" dirty="0"/>
            </a:br>
            <a:r>
              <a:rPr lang="pl-PL" sz="2000" b="1" dirty="0"/>
              <a:t>Poprawa stanu gminnej infrastruktury drogowej i bezpieczeństwa ruchu drogowego </a:t>
            </a:r>
            <a:r>
              <a:rPr lang="pl-PL" sz="2000" b="1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pl-PL" sz="2000" b="1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endParaRPr lang="pl-PL" sz="2000" b="1" dirty="0"/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xmlns="" id="{30EBFA21-A53B-4094-88AE-E5F9119FDCD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31520" y="1042738"/>
            <a:ext cx="10622280" cy="4992301"/>
          </a:xfrm>
        </p:spPr>
        <p:txBody>
          <a:bodyPr/>
          <a:lstStyle/>
          <a:p>
            <a:pPr marL="0" indent="0">
              <a:buNone/>
            </a:pPr>
            <a:r>
              <a:rPr lang="pl-PL" b="1" dirty="0"/>
              <a:t>Działania szczegółowe:</a:t>
            </a:r>
            <a:endParaRPr lang="pl-PL" dirty="0"/>
          </a:p>
          <a:p>
            <a:pPr lvl="0"/>
            <a:r>
              <a:rPr lang="pl-PL" dirty="0"/>
              <a:t>Modernizacja istniejących dróg oraz budowa nowych odcinków dróg.</a:t>
            </a:r>
          </a:p>
          <a:p>
            <a:pPr lvl="0"/>
            <a:r>
              <a:rPr lang="pl-PL" dirty="0"/>
              <a:t>Budowa i modernizacja infrastruktury drogowej, tj. chodników, przejść dla pieszych, oświetlenia drogowego. </a:t>
            </a:r>
          </a:p>
          <a:p>
            <a:pPr lvl="0"/>
            <a:r>
              <a:rPr lang="pl-PL" dirty="0"/>
              <a:t>Budowa i modernizacja parkingów w ważnych miejscach na terenie gminy.</a:t>
            </a:r>
          </a:p>
          <a:p>
            <a:pPr lvl="0"/>
            <a:r>
              <a:rPr lang="pl-PL" dirty="0"/>
              <a:t>Poprawa dostępności dojazdowej do pól i gospodarstw rolnych.</a:t>
            </a:r>
          </a:p>
          <a:p>
            <a:r>
              <a:rPr lang="pl-PL" dirty="0"/>
              <a:t>Współpraca z zarządcami dróg powiatowych i wojewódzkich w zakresie modernizacji dróg i infrastruktury drogowej na terenie gminy.</a:t>
            </a:r>
          </a:p>
        </p:txBody>
      </p:sp>
    </p:spTree>
    <p:extLst>
      <p:ext uri="{BB962C8B-B14F-4D97-AF65-F5344CB8AC3E}">
        <p14:creationId xmlns:p14="http://schemas.microsoft.com/office/powerpoint/2010/main" val="114533665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xmlns="" id="{BA1188AD-B77E-4D06-8A37-F1EF7A614A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886159"/>
          </a:xfrm>
        </p:spPr>
        <p:txBody>
          <a:bodyPr/>
          <a:lstStyle/>
          <a:p>
            <a:pPr algn="ctr">
              <a:spcAft>
                <a:spcPts val="0"/>
              </a:spcAft>
            </a:pPr>
            <a:r>
              <a:rPr lang="pl-PL" sz="2000" b="1" u="sng" dirty="0"/>
              <a:t>CEL OPERACYJNY 2.</a:t>
            </a:r>
            <a:r>
              <a:rPr lang="pl-PL" sz="2000" b="1" dirty="0"/>
              <a:t/>
            </a:r>
            <a:br>
              <a:rPr lang="pl-PL" sz="2000" b="1" dirty="0"/>
            </a:br>
            <a:r>
              <a:rPr lang="pl-PL" sz="2000" b="1" dirty="0"/>
              <a:t>Rozwój infrastruktury komunalnej i poprawa stanu środowiska przyrodniczego</a:t>
            </a:r>
            <a:r>
              <a:rPr lang="pl-PL" sz="2000" b="1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pl-PL" sz="2000" b="1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endParaRPr lang="pl-PL" sz="2000" b="1" dirty="0"/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xmlns="" id="{E715AA96-A3DC-4C9A-ADAC-053D018C183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31520" y="1087687"/>
            <a:ext cx="10622280" cy="5152692"/>
          </a:xfrm>
        </p:spPr>
        <p:txBody>
          <a:bodyPr/>
          <a:lstStyle/>
          <a:p>
            <a:pPr marL="0" indent="0">
              <a:buNone/>
            </a:pPr>
            <a:r>
              <a:rPr lang="pl-PL" sz="2400" b="1" dirty="0"/>
              <a:t>Działania szczegółowe:</a:t>
            </a:r>
            <a:endParaRPr lang="pl-PL" sz="2400" dirty="0"/>
          </a:p>
          <a:p>
            <a:pPr lvl="0"/>
            <a:r>
              <a:rPr lang="pl-PL" sz="2400" dirty="0"/>
              <a:t>Rozbudowa  i modernizacja istniejącej sieci kanalizacyjnej </a:t>
            </a:r>
            <a:br>
              <a:rPr lang="pl-PL" sz="2400" dirty="0"/>
            </a:br>
            <a:r>
              <a:rPr lang="pl-PL" sz="2400" dirty="0"/>
              <a:t>(z wykorzystaniem oczyszczalni przydomowych jako uzupełnienie systemu kanalizacji) na terenie całej gminy.</a:t>
            </a:r>
          </a:p>
          <a:p>
            <a:pPr lvl="0"/>
            <a:r>
              <a:rPr lang="pl-PL" sz="2400" dirty="0"/>
              <a:t>Rozbudowa i modernizacja sieci wodociągowej w gminie i wspieranie budowy własnych ujęć wody.</a:t>
            </a:r>
          </a:p>
          <a:p>
            <a:pPr lvl="0"/>
            <a:r>
              <a:rPr lang="pl-PL" sz="2400" dirty="0"/>
              <a:t>Rozbudowa i modernizacja kanalizacji deszczowej oraz regulacja cieków wodnych.</a:t>
            </a:r>
          </a:p>
          <a:p>
            <a:pPr lvl="0"/>
            <a:r>
              <a:rPr lang="pl-PL" sz="2400" dirty="0"/>
              <a:t>Termomodernizacja budynków użyteczności publicznej będących własnością gminy.</a:t>
            </a:r>
          </a:p>
          <a:p>
            <a:pPr lvl="0"/>
            <a:r>
              <a:rPr lang="pl-PL" sz="2400" dirty="0"/>
              <a:t>Właściwe zabezpieczenie i zagospodarowanie terenów zalewowych i osuwiskowych.</a:t>
            </a:r>
          </a:p>
          <a:p>
            <a:r>
              <a:rPr lang="pl-PL" sz="2400" dirty="0"/>
              <a:t>Remonty mieszkań socjalnych gminy.</a:t>
            </a:r>
          </a:p>
        </p:txBody>
      </p:sp>
    </p:spTree>
    <p:extLst>
      <p:ext uri="{BB962C8B-B14F-4D97-AF65-F5344CB8AC3E}">
        <p14:creationId xmlns:p14="http://schemas.microsoft.com/office/powerpoint/2010/main" val="192443888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xmlns="" id="{DB33EC59-4FAB-4F25-BFC9-7E6C93F485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870117"/>
          </a:xfrm>
        </p:spPr>
        <p:txBody>
          <a:bodyPr/>
          <a:lstStyle/>
          <a:p>
            <a:pPr algn="ctr">
              <a:spcAft>
                <a:spcPts val="0"/>
              </a:spcAft>
            </a:pPr>
            <a:r>
              <a:rPr lang="pl-PL" sz="2400" b="1" u="sng" dirty="0"/>
              <a:t>CEL OPERACYJNY 3. </a:t>
            </a:r>
            <a:r>
              <a:rPr lang="pl-PL" sz="2400" b="1" dirty="0"/>
              <a:t/>
            </a:r>
            <a:br>
              <a:rPr lang="pl-PL" sz="2400" b="1" dirty="0"/>
            </a:br>
            <a:r>
              <a:rPr lang="pl-PL" sz="2400" b="1" dirty="0"/>
              <a:t>Zachowanie wysokich walorów przyrodniczo – krajobrazowych gminy</a:t>
            </a:r>
            <a:r>
              <a:rPr lang="pl-PL" sz="2400" b="1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pl-PL" sz="2400" b="1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endParaRPr lang="pl-PL" sz="2400" b="1" dirty="0"/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xmlns="" id="{188CE34F-3384-43C1-9884-CF7A3431101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31520" y="1235242"/>
            <a:ext cx="10622280" cy="5257633"/>
          </a:xfrm>
        </p:spPr>
        <p:txBody>
          <a:bodyPr/>
          <a:lstStyle/>
          <a:p>
            <a:pPr marL="0" indent="0">
              <a:buNone/>
            </a:pPr>
            <a:r>
              <a:rPr lang="pl-PL" sz="2000" b="1" dirty="0"/>
              <a:t>Działania szczegółowe</a:t>
            </a:r>
            <a:r>
              <a:rPr lang="pl-PL" sz="2000" b="1" dirty="0" smtClean="0"/>
              <a:t>:</a:t>
            </a:r>
            <a:endParaRPr lang="pl-PL" sz="2000" dirty="0"/>
          </a:p>
          <a:p>
            <a:pPr lvl="0">
              <a:spcBef>
                <a:spcPts val="600"/>
              </a:spcBef>
            </a:pPr>
            <a:r>
              <a:rPr lang="pl-PL" sz="2000" dirty="0"/>
              <a:t>Zapewnienie bezpieczeństwa ekologicznego obszarów </a:t>
            </a:r>
            <a:r>
              <a:rPr lang="pl-PL" sz="2000" dirty="0" smtClean="0"/>
              <a:t>prawnie chronionych</a:t>
            </a:r>
            <a:r>
              <a:rPr lang="pl-PL" sz="2000" dirty="0"/>
              <a:t>.</a:t>
            </a:r>
          </a:p>
          <a:p>
            <a:pPr lvl="0">
              <a:spcBef>
                <a:spcPts val="600"/>
              </a:spcBef>
            </a:pPr>
            <a:r>
              <a:rPr lang="pl-PL" sz="2000" dirty="0"/>
              <a:t>Promowanie rozwiązań proekologicznych na terenie gminy.</a:t>
            </a:r>
          </a:p>
          <a:p>
            <a:pPr lvl="0">
              <a:spcBef>
                <a:spcPts val="600"/>
              </a:spcBef>
            </a:pPr>
            <a:r>
              <a:rPr lang="pl-PL" sz="2000" dirty="0"/>
              <a:t>Ograniczenie możliwości wystąpień nadzwyczajnych zagrożeń środowiska.</a:t>
            </a:r>
          </a:p>
          <a:p>
            <a:pPr lvl="0">
              <a:spcBef>
                <a:spcPts val="600"/>
              </a:spcBef>
            </a:pPr>
            <a:r>
              <a:rPr lang="pl-PL" sz="2000" dirty="0"/>
              <a:t>Ograniczanie  emisji  spalin  oraz  hałasu,  m.in.  poprzez  poprawę organizacji  ruchu drogowego  (płynności  jazdy) oraz poprawę parametrów  technicznych  dróg  na  terenie gminy.</a:t>
            </a:r>
          </a:p>
          <a:p>
            <a:pPr lvl="0">
              <a:spcBef>
                <a:spcPts val="600"/>
              </a:spcBef>
            </a:pPr>
            <a:r>
              <a:rPr lang="pl-PL" sz="2000" dirty="0"/>
              <a:t>Ograniczanie niskiej  emisji,  poprzez  modernizację  systemów  ogrzewania  i termomodernizację obiektów komunalnych i prywatnych.</a:t>
            </a:r>
          </a:p>
          <a:p>
            <a:pPr lvl="0">
              <a:spcBef>
                <a:spcPts val="600"/>
              </a:spcBef>
            </a:pPr>
            <a:r>
              <a:rPr lang="pl-PL" sz="2000" dirty="0"/>
              <a:t>Usprawnianie systemu gospodarowania odpadami komunalnymi. </a:t>
            </a:r>
          </a:p>
          <a:p>
            <a:pPr lvl="0">
              <a:spcBef>
                <a:spcPts val="600"/>
              </a:spcBef>
            </a:pPr>
            <a:r>
              <a:rPr lang="pl-PL" sz="2000" dirty="0"/>
              <a:t>Wspieranie likwidacji odpadów azbestowych.</a:t>
            </a:r>
          </a:p>
          <a:p>
            <a:pPr lvl="0">
              <a:spcBef>
                <a:spcPts val="600"/>
              </a:spcBef>
            </a:pPr>
            <a:r>
              <a:rPr lang="pl-PL" sz="2000" dirty="0"/>
              <a:t>Likwidacja „dzikich” wysypisk śmieci i rekultywacja terenów po tych wysypiskach.</a:t>
            </a:r>
          </a:p>
          <a:p>
            <a:pPr lvl="0">
              <a:spcBef>
                <a:spcPts val="600"/>
              </a:spcBef>
            </a:pPr>
            <a:r>
              <a:rPr lang="pl-PL" sz="2000" dirty="0"/>
              <a:t>Promocja zalesień.</a:t>
            </a:r>
          </a:p>
          <a:p>
            <a:pPr>
              <a:spcBef>
                <a:spcPts val="600"/>
              </a:spcBef>
            </a:pPr>
            <a:r>
              <a:rPr lang="pl-PL" sz="2000" dirty="0"/>
              <a:t>Konsekwentne egzekwowanie przestrzegania zasad porządku  i czystości przy wykorzystaniu instrumentów prawnych.</a:t>
            </a:r>
          </a:p>
        </p:txBody>
      </p:sp>
    </p:spTree>
    <p:extLst>
      <p:ext uri="{BB962C8B-B14F-4D97-AF65-F5344CB8AC3E}">
        <p14:creationId xmlns:p14="http://schemas.microsoft.com/office/powerpoint/2010/main" val="233791952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xmlns="" id="{867BD49D-DCC9-4A97-AFCF-6F556F1571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629486"/>
          </a:xfrm>
        </p:spPr>
        <p:txBody>
          <a:bodyPr/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pl-PL" sz="2400" b="1" u="sng" dirty="0"/>
              <a:t>CEL OPERACYJNY 4 : </a:t>
            </a:r>
            <a:r>
              <a:rPr lang="pl-PL" sz="2400" b="1" dirty="0"/>
              <a:t/>
            </a:r>
            <a:br>
              <a:rPr lang="pl-PL" sz="2400" b="1" dirty="0"/>
            </a:br>
            <a:r>
              <a:rPr lang="pl-PL" sz="2400" b="1" dirty="0"/>
              <a:t>Wzrost wykorzystania ekologicznych i odnawialnych źródeł energii</a:t>
            </a:r>
            <a:r>
              <a:rPr lang="pl-PL" sz="2400" b="1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pl-PL" sz="2400" b="1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endParaRPr lang="pl-PL" sz="2400" b="1" dirty="0"/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xmlns="" id="{CC99FD85-4321-4C6A-A297-F6ACD606A46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31520" y="1243898"/>
            <a:ext cx="10622280" cy="5248976"/>
          </a:xfrm>
        </p:spPr>
        <p:txBody>
          <a:bodyPr/>
          <a:lstStyle/>
          <a:p>
            <a:pPr marL="0" indent="0">
              <a:buNone/>
            </a:pPr>
            <a:r>
              <a:rPr lang="pl-PL" b="1" dirty="0" smtClean="0"/>
              <a:t>Działania </a:t>
            </a:r>
            <a:r>
              <a:rPr lang="pl-PL" b="1" dirty="0"/>
              <a:t>szczegółowe:</a:t>
            </a:r>
            <a:endParaRPr lang="pl-PL" dirty="0"/>
          </a:p>
          <a:p>
            <a:pPr lvl="0"/>
            <a:r>
              <a:rPr lang="pl-PL" dirty="0"/>
              <a:t>Stworzenie strategii wykorzystania alternatywnych źródeł energii w gminie.</a:t>
            </a:r>
          </a:p>
          <a:p>
            <a:pPr lvl="0"/>
            <a:r>
              <a:rPr lang="pl-PL" dirty="0"/>
              <a:t>Budowa instalacji fotowoltaicznych na obiektach i terenach gminnych</a:t>
            </a:r>
          </a:p>
          <a:p>
            <a:pPr lvl="0"/>
            <a:r>
              <a:rPr lang="pl-PL" dirty="0"/>
              <a:t>Propagowanie i wspieranie wykorzystywania alternatywnych źródeł energii, zarówno przez indywidualnych mieszkańców, jak i przedsiębiorstwa oraz instytucje publiczne.</a:t>
            </a:r>
          </a:p>
          <a:p>
            <a:r>
              <a:rPr lang="pl-PL" dirty="0"/>
              <a:t>Wsparcie rozwoju firm bazujących na ekologicznych rozwiązaniach i technologiach.</a:t>
            </a:r>
          </a:p>
        </p:txBody>
      </p:sp>
    </p:spTree>
    <p:extLst>
      <p:ext uri="{BB962C8B-B14F-4D97-AF65-F5344CB8AC3E}">
        <p14:creationId xmlns:p14="http://schemas.microsoft.com/office/powerpoint/2010/main" val="316615358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xmlns="" id="{1583E12E-D7D9-4071-9E79-B5E858C344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918243"/>
          </a:xfrm>
        </p:spPr>
        <p:txBody>
          <a:bodyPr/>
          <a:lstStyle/>
          <a:p>
            <a:pPr algn="ctr">
              <a:spcAft>
                <a:spcPts val="0"/>
              </a:spcAft>
            </a:pPr>
            <a:r>
              <a:rPr lang="pl-PL" sz="2400" b="1" u="sng" dirty="0" smtClean="0"/>
              <a:t/>
            </a:r>
            <a:br>
              <a:rPr lang="pl-PL" sz="2400" b="1" u="sng" dirty="0" smtClean="0"/>
            </a:br>
            <a:r>
              <a:rPr lang="pl-PL" sz="2400" b="1" u="sng" dirty="0"/>
              <a:t/>
            </a:r>
            <a:br>
              <a:rPr lang="pl-PL" sz="2400" b="1" u="sng" dirty="0"/>
            </a:br>
            <a:r>
              <a:rPr lang="pl-PL" sz="2400" b="1" u="sng" dirty="0" smtClean="0"/>
              <a:t>CEL </a:t>
            </a:r>
            <a:r>
              <a:rPr lang="pl-PL" sz="2400" b="1" u="sng" dirty="0"/>
              <a:t>OPERACYJNY </a:t>
            </a:r>
            <a:r>
              <a:rPr lang="pl-PL" sz="2400" b="1" u="sng" dirty="0" smtClean="0"/>
              <a:t>5</a:t>
            </a:r>
            <a:r>
              <a:rPr lang="pl-PL" sz="2400" b="1" u="sng" dirty="0"/>
              <a:t>:</a:t>
            </a:r>
            <a:r>
              <a:rPr lang="pl-PL" sz="2400" b="1" dirty="0"/>
              <a:t/>
            </a:r>
            <a:br>
              <a:rPr lang="pl-PL" sz="2400" b="1" dirty="0"/>
            </a:br>
            <a:r>
              <a:rPr lang="pl-PL" sz="2400" b="1" dirty="0"/>
              <a:t>Wzrost poziomu bezpieczeństwa mieszkańców i zapobieganie zagrożeniom oraz podniesienie świadomości ekologicznej społeczeństwa</a:t>
            </a:r>
            <a:br>
              <a:rPr lang="pl-PL" sz="2400" b="1" dirty="0"/>
            </a:br>
            <a:r>
              <a:rPr lang="pl-PL" sz="2400" b="1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pl-PL" sz="2400" b="1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endParaRPr lang="pl-PL" sz="2400" b="1" dirty="0"/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xmlns="" id="{2B056EEB-78F2-4F8F-A015-0538E86C90A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2279" y="1283368"/>
            <a:ext cx="11147442" cy="4751671"/>
          </a:xfrm>
        </p:spPr>
        <p:txBody>
          <a:bodyPr/>
          <a:lstStyle/>
          <a:p>
            <a:pPr marL="0" indent="0">
              <a:buNone/>
            </a:pPr>
            <a:endParaRPr lang="pl-PL" sz="2400" b="1" dirty="0" smtClean="0"/>
          </a:p>
          <a:p>
            <a:pPr marL="0" indent="0">
              <a:buNone/>
            </a:pPr>
            <a:r>
              <a:rPr lang="pl-PL" sz="2400" b="1" dirty="0" smtClean="0"/>
              <a:t>Działania </a:t>
            </a:r>
            <a:r>
              <a:rPr lang="pl-PL" sz="2400" b="1" dirty="0"/>
              <a:t>szczegółowe:</a:t>
            </a:r>
            <a:endParaRPr lang="pl-PL" sz="2400" dirty="0"/>
          </a:p>
          <a:p>
            <a:pPr lvl="0"/>
            <a:r>
              <a:rPr lang="pl-PL" sz="2200" dirty="0"/>
              <a:t>Rozbudowa remiz i doposażenie w sprzęt Ochotniczych Straży Pożarnych. </a:t>
            </a:r>
          </a:p>
          <a:p>
            <a:pPr lvl="0"/>
            <a:r>
              <a:rPr lang="pl-PL" sz="2200" dirty="0"/>
              <a:t>Wspieranie i promowanie edukacji ekologicznej i środowiskowej.</a:t>
            </a:r>
          </a:p>
          <a:p>
            <a:pPr lvl="0"/>
            <a:r>
              <a:rPr lang="pl-PL" sz="2200" dirty="0"/>
              <a:t>Promocja działań podejmowanych przez gminę w zakresie ochrony przyrody oraz jej różnorodności biologicznej.</a:t>
            </a:r>
          </a:p>
          <a:p>
            <a:pPr lvl="0"/>
            <a:r>
              <a:rPr lang="pl-PL" sz="2200" dirty="0"/>
              <a:t>Propagowanie wśród mieszkańców gminy postaw  proekologicznych,  stosując różnorodne formy ich upowszechniania (konkursy i akcje, festyny, szkolenia </a:t>
            </a:r>
            <a:r>
              <a:rPr lang="pl-PL" sz="2200" dirty="0" err="1"/>
              <a:t>itp</a:t>
            </a:r>
            <a:r>
              <a:rPr lang="pl-PL" sz="2200" dirty="0"/>
              <a:t>).</a:t>
            </a:r>
          </a:p>
          <a:p>
            <a:pPr lvl="0"/>
            <a:r>
              <a:rPr lang="pl-PL" sz="2200" dirty="0"/>
              <a:t>Prowadzenie  systematycznych  akcji  edukacyjnych przeciwko  paleniu śmieci, odpadów organicznych itp. oraz promujących segregację odpadów.</a:t>
            </a:r>
          </a:p>
          <a:p>
            <a:pPr lvl="0"/>
            <a:r>
              <a:rPr lang="pl-PL" sz="2200" dirty="0"/>
              <a:t>Egzekwowanie przestrzegania przepisów prawa w zakresie ochrony środowiska.</a:t>
            </a:r>
          </a:p>
          <a:p>
            <a:pPr lvl="0"/>
            <a:r>
              <a:rPr lang="pl-PL" sz="2200" dirty="0"/>
              <a:t>Promocja działań proekologicznych gminy na arenie regionalnej i krajowej.    </a:t>
            </a:r>
          </a:p>
          <a:p>
            <a:r>
              <a:rPr lang="pl-PL" sz="2200" dirty="0"/>
              <a:t>Wymiana doświadczeń w zakresie ekologii poprzez udział w </a:t>
            </a:r>
            <a:r>
              <a:rPr lang="pl-PL" sz="2200" dirty="0" smtClean="0"/>
              <a:t>programach międzynarodowych</a:t>
            </a:r>
            <a:r>
              <a:rPr lang="pl-PL" sz="22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325780079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pl-PL" b="1"/>
              <a:t>SFERA SPOŁECZNA</a:t>
            </a:r>
            <a:endParaRPr lang="pl-PL"/>
          </a:p>
        </p:txBody>
      </p:sp>
      <p:graphicFrame>
        <p:nvGraphicFramePr>
          <p:cNvPr id="4" name="Tabela 3">
            <a:extLst/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93703797"/>
              </p:ext>
            </p:extLst>
          </p:nvPr>
        </p:nvGraphicFramePr>
        <p:xfrm>
          <a:off x="144714" y="1262063"/>
          <a:ext cx="11918950" cy="536170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191895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947799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pl-PL" sz="2800" dirty="0">
                          <a:solidFill>
                            <a:schemeClr val="tx1"/>
                          </a:solidFill>
                          <a:effectLst/>
                        </a:rPr>
                        <a:t>CEL STRATEGICZNY III: </a:t>
                      </a:r>
                    </a:p>
                    <a:p>
                      <a:pPr algn="ctr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pl-PL" sz="2800" dirty="0">
                          <a:solidFill>
                            <a:schemeClr val="tx1"/>
                          </a:solidFill>
                          <a:effectLst/>
                        </a:rPr>
                        <a:t>Poprawa jakości życia mieszkańców gminy poprzez inwestycje w infrastrukturę społeczną oraz wszechstronny rozwój kapitału społecznego.</a:t>
                      </a:r>
                      <a:endParaRPr lang="pl-PL" sz="1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972476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2400" u="sng" dirty="0">
                          <a:solidFill>
                            <a:schemeClr val="tx1"/>
                          </a:solidFill>
                          <a:effectLst/>
                        </a:rPr>
                        <a:t>CEL OPERACYJNY 1 : </a:t>
                      </a:r>
                      <a:endParaRPr lang="pl-PL" sz="240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2400" dirty="0">
                          <a:solidFill>
                            <a:schemeClr val="tx1"/>
                          </a:solidFill>
                          <a:effectLst/>
                        </a:rPr>
                        <a:t>Wzmacnianie systemu edukacyjnego na terenie gminy</a:t>
                      </a:r>
                      <a:endParaRPr lang="pl-PL" sz="24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737937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pl-PL" sz="1050" u="sng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pl-PL" sz="2400" u="sng" dirty="0">
                          <a:solidFill>
                            <a:schemeClr val="tx1"/>
                          </a:solidFill>
                          <a:effectLst/>
                        </a:rPr>
                        <a:t>CEL OPERACYJNY 2.</a:t>
                      </a:r>
                      <a:r>
                        <a:rPr lang="pl-PL" sz="240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pl-PL" sz="2400" dirty="0">
                          <a:solidFill>
                            <a:schemeClr val="tx1"/>
                          </a:solidFill>
                          <a:effectLst/>
                        </a:rPr>
                        <a:t>Zwiększenie dostępu do kultury i sportu  jako sposobu aktywnego spędzania wolego czasu</a:t>
                      </a:r>
                      <a:endParaRPr lang="pl-PL" sz="24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1425051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pl-PL" sz="1100" u="sng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pl-PL" sz="2400" u="sng" dirty="0">
                          <a:solidFill>
                            <a:schemeClr val="tx1"/>
                          </a:solidFill>
                          <a:effectLst/>
                        </a:rPr>
                        <a:t>CEL OPERACYJNY 3. 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pl-PL" sz="2400" dirty="0">
                          <a:solidFill>
                            <a:schemeClr val="tx1"/>
                          </a:solidFill>
                          <a:effectLst/>
                        </a:rPr>
                        <a:t>Zapobieganie wykluczeniu społecznemu, ubóstwu i zjawiskom patologicznym. </a:t>
                      </a:r>
                      <a:endParaRPr lang="pl-PL" sz="24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</a:tbl>
          </a:graphicData>
        </a:graphic>
      </p:graphicFrame>
    </p:spTree>
  </p:cSld>
  <p:clrMapOvr>
    <a:masterClrMapping/>
  </p:clrMapOvr>
  <p:transition spd="slow">
    <p:fade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pl-PL" b="1"/>
              <a:t>SFERA SPOŁECZNA</a:t>
            </a:r>
            <a:endParaRPr lang="pl-PL"/>
          </a:p>
        </p:txBody>
      </p:sp>
      <p:sp>
        <p:nvSpPr>
          <p:cNvPr id="38914" name="Symbol zastępczy zawartości 2"/>
          <p:cNvSpPr>
            <a:spLocks noGrp="1"/>
          </p:cNvSpPr>
          <p:nvPr>
            <p:ph idx="1"/>
          </p:nvPr>
        </p:nvSpPr>
        <p:spPr>
          <a:xfrm>
            <a:off x="731838" y="1825625"/>
            <a:ext cx="10621962" cy="4210050"/>
          </a:xfrm>
        </p:spPr>
        <p:txBody>
          <a:bodyPr/>
          <a:lstStyle/>
          <a:p>
            <a:endParaRPr lang="pl-PL"/>
          </a:p>
        </p:txBody>
      </p:sp>
      <p:graphicFrame>
        <p:nvGraphicFramePr>
          <p:cNvPr id="4" name="Tabela 3">
            <a:extLst/>
          </p:cNvPr>
          <p:cNvGraphicFramePr>
            <a:graphicFrameLocks noGrp="1"/>
          </p:cNvGraphicFramePr>
          <p:nvPr/>
        </p:nvGraphicFramePr>
        <p:xfrm>
          <a:off x="412750" y="1690688"/>
          <a:ext cx="11365831" cy="448627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1365831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2036775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pl-PL" sz="2800" dirty="0">
                          <a:solidFill>
                            <a:schemeClr val="tx1"/>
                          </a:solidFill>
                          <a:effectLst/>
                        </a:rPr>
                        <a:t>CEL STRATEGICZNY III:                                                                                                        Poprawa jakości życia mieszkańców gminy poprzez inwestycje w infrastrukturę społeczną oraz wszechstronny rozwój kapitału społecznego.</a:t>
                      </a:r>
                      <a:endParaRPr lang="pl-PL" sz="1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06830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2400" u="sng" dirty="0">
                          <a:solidFill>
                            <a:schemeClr val="tx1"/>
                          </a:solidFill>
                          <a:effectLst/>
                        </a:rPr>
                        <a:t>CEL OPERACYJNY 4: </a:t>
                      </a:r>
                      <a:endParaRPr lang="pl-PL" sz="240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2400" dirty="0">
                          <a:solidFill>
                            <a:schemeClr val="tx1"/>
                          </a:solidFill>
                          <a:effectLst/>
                        </a:rPr>
                        <a:t>Wysoki poziom usług zdrowotnych</a:t>
                      </a:r>
                      <a:endParaRPr lang="pl-PL" sz="24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1381195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pl-PL" sz="1050" u="sng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pl-PL" sz="2400" u="sng" dirty="0">
                          <a:solidFill>
                            <a:schemeClr val="tx1"/>
                          </a:solidFill>
                          <a:effectLst/>
                        </a:rPr>
                        <a:t>CEL OPERACYJNY 5.</a:t>
                      </a:r>
                      <a:r>
                        <a:rPr lang="pl-PL" sz="240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pl-PL" sz="2400" dirty="0">
                          <a:solidFill>
                            <a:schemeClr val="tx1"/>
                          </a:solidFill>
                          <a:effectLst/>
                        </a:rPr>
                        <a:t>Rozwój społeczeństwa informacyjnego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endParaRPr lang="pl-PL" sz="24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</a:tbl>
          </a:graphicData>
        </a:graphic>
      </p:graphicFrame>
    </p:spTree>
  </p:cSld>
  <p:clrMapOvr>
    <a:masterClrMapping/>
  </p:clrMapOvr>
  <p:transition spd="slow">
    <p:fade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xmlns="" id="{BA7F31F7-083B-41AC-B5B2-C56F9DC714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030538"/>
          </a:xfrm>
        </p:spPr>
        <p:txBody>
          <a:bodyPr/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pl-PL" sz="2800" b="1" u="sng" dirty="0"/>
              <a:t>CEL OPERACYJNY 1 : </a:t>
            </a:r>
            <a:r>
              <a:rPr lang="pl-PL" sz="2800" b="1" dirty="0"/>
              <a:t/>
            </a:r>
            <a:br>
              <a:rPr lang="pl-PL" sz="2800" b="1" dirty="0"/>
            </a:br>
            <a:r>
              <a:rPr lang="pl-PL" sz="2800" b="1" dirty="0"/>
              <a:t>Wzmacnianie systemu edukacyjnego na terenie gminy</a:t>
            </a:r>
            <a:r>
              <a:rPr lang="pl-PL" sz="2800" b="1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pl-PL" sz="2800" b="1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endParaRPr lang="pl-PL" sz="2800" b="1" dirty="0"/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xmlns="" id="{D5B40386-9C9D-45B3-8077-9108B6DD42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31520" y="1197543"/>
            <a:ext cx="10622280" cy="4462913"/>
          </a:xfrm>
        </p:spPr>
        <p:txBody>
          <a:bodyPr/>
          <a:lstStyle/>
          <a:p>
            <a:pPr marL="0" indent="0">
              <a:buNone/>
            </a:pPr>
            <a:r>
              <a:rPr lang="pl-PL" sz="1600" b="1" dirty="0" smtClean="0"/>
              <a:t>Działania </a:t>
            </a:r>
            <a:r>
              <a:rPr lang="pl-PL" sz="1600" b="1" dirty="0"/>
              <a:t>szczegółowe:</a:t>
            </a:r>
            <a:endParaRPr lang="pl-PL" sz="1600" dirty="0"/>
          </a:p>
          <a:p>
            <a:pPr lvl="0">
              <a:spcBef>
                <a:spcPts val="300"/>
              </a:spcBef>
            </a:pPr>
            <a:r>
              <a:rPr lang="pl-PL" sz="1800" dirty="0"/>
              <a:t>Wspieranie dostosowywania infrastruktury edukacyjnej i sportowej gminy do zmieniających się  standardów  i  potrzeb  (modernizacja  budynków szkolnych,  budowa </a:t>
            </a:r>
            <a:r>
              <a:rPr lang="pl-PL" sz="1800" dirty="0" err="1"/>
              <a:t>sal</a:t>
            </a:r>
            <a:r>
              <a:rPr lang="pl-PL" sz="1800" dirty="0"/>
              <a:t>  gimnastycznych i dostosowanie  boisk  sportowych).</a:t>
            </a:r>
          </a:p>
          <a:p>
            <a:pPr lvl="0">
              <a:spcBef>
                <a:spcPts val="300"/>
              </a:spcBef>
            </a:pPr>
            <a:r>
              <a:rPr lang="pl-PL" sz="1800" dirty="0"/>
              <a:t>Podnoszenie jakości kształcenia w szkołach (wspieranie podwyższania kwalifikacji przez nauczycieli oraz zatrudnianie wykwalifikowanej kadry dydaktycznej, komputeryzacja i doposażenie  szkół w  niezbędny  sprzęt zwiększający efektywność nauczania, wymiana młodzieży i współpraca międzynarodowa szkół).</a:t>
            </a:r>
          </a:p>
          <a:p>
            <a:pPr lvl="0">
              <a:spcBef>
                <a:spcPts val="300"/>
              </a:spcBef>
            </a:pPr>
            <a:r>
              <a:rPr lang="pl-PL" sz="1800" dirty="0"/>
              <a:t>Promowanie nowoczesnych metod nauczania i nauczycieli, którzy je stosują oraz oferty szkół gminnych.</a:t>
            </a:r>
          </a:p>
          <a:p>
            <a:pPr lvl="0">
              <a:spcBef>
                <a:spcPts val="300"/>
              </a:spcBef>
            </a:pPr>
            <a:r>
              <a:rPr lang="pl-PL" sz="1800" dirty="0"/>
              <a:t>Wspieranie edukacji przedszkolnej (rozwój niezbędnej  infrastruktury przedszkolnej, promocja edukacji przedszkolnej wśród mieszkańców).</a:t>
            </a:r>
          </a:p>
          <a:p>
            <a:pPr lvl="0">
              <a:spcBef>
                <a:spcPts val="300"/>
              </a:spcBef>
            </a:pPr>
            <a:r>
              <a:rPr lang="pl-PL" sz="1800" dirty="0"/>
              <a:t>Wspieranie inicjatyw w zakresie opieki żłobkowej.</a:t>
            </a:r>
          </a:p>
          <a:p>
            <a:pPr lvl="0">
              <a:spcBef>
                <a:spcPts val="300"/>
              </a:spcBef>
            </a:pPr>
            <a:r>
              <a:rPr lang="pl-PL" sz="1800" dirty="0"/>
              <a:t>Wyrównywanie szans edukacyjnych młodzieży (zajęcia wyrównawcze, zasiłki dla  rodzin  najuboższych,  systemy  stypendialne  dla  młodzieży  i in.),</a:t>
            </a:r>
          </a:p>
          <a:p>
            <a:pPr lvl="0">
              <a:spcBef>
                <a:spcPts val="300"/>
              </a:spcBef>
            </a:pPr>
            <a:r>
              <a:rPr lang="pl-PL" sz="1800" dirty="0"/>
              <a:t>Poszerzanie oferty zajęć pozalekcyjnych poprzez wykorzystanie dostępnych funduszy zewnętrznych.</a:t>
            </a:r>
          </a:p>
          <a:p>
            <a:pPr lvl="0">
              <a:spcBef>
                <a:spcPts val="300"/>
              </a:spcBef>
            </a:pPr>
            <a:r>
              <a:rPr lang="pl-PL" sz="1800" dirty="0"/>
              <a:t>Współpraca z organizacjami pozarządowymi w celu wykorzystania szansy sfinansowania ciekawych przedsięwzięć adresowanych do dzieci i młodzieży.</a:t>
            </a:r>
          </a:p>
          <a:p>
            <a:pPr lvl="0">
              <a:spcBef>
                <a:spcPts val="300"/>
              </a:spcBef>
            </a:pPr>
            <a:r>
              <a:rPr lang="pl-PL" sz="1800" dirty="0"/>
              <a:t>Promocja  różnych  form  edukacji  pozaszkolnej  (m.in. kształcenie  ustawiczne  osób starszych, edukacja na odległość itp.)</a:t>
            </a:r>
          </a:p>
          <a:p>
            <a:pPr>
              <a:spcBef>
                <a:spcPts val="300"/>
              </a:spcBef>
            </a:pPr>
            <a:r>
              <a:rPr lang="pl-PL" sz="1800" dirty="0"/>
              <a:t>Zachęcanie młodzieży do udziału w życiu społecznym i publicznym gminy poprzez wspieranie działalności Młodzieżowej Rady </a:t>
            </a:r>
            <a:r>
              <a:rPr lang="pl-PL" sz="1800" dirty="0" smtClean="0"/>
              <a:t>Gminy</a:t>
            </a:r>
            <a:r>
              <a:rPr lang="pl-PL" sz="18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203817092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xmlns="" id="{0984DAD2-0F26-4A3F-8B55-F4938E1FBD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255128"/>
          </a:xfrm>
        </p:spPr>
        <p:txBody>
          <a:bodyPr/>
          <a:lstStyle/>
          <a:p>
            <a:pPr algn="ctr">
              <a:spcAft>
                <a:spcPts val="0"/>
              </a:spcAft>
            </a:pPr>
            <a:r>
              <a:rPr lang="pl-PL" sz="2400" b="1" u="sng" dirty="0"/>
              <a:t>CEL OPERACYJNY 2.</a:t>
            </a:r>
            <a:r>
              <a:rPr lang="pl-PL" sz="2400" b="1" dirty="0"/>
              <a:t> </a:t>
            </a:r>
            <a:br>
              <a:rPr lang="pl-PL" sz="2400" b="1" dirty="0"/>
            </a:br>
            <a:r>
              <a:rPr lang="pl-PL" sz="2400" b="1" dirty="0"/>
              <a:t>Zwiększenie dostępu do kultury i sportu  jako sposobu aktywnego spędzania wolego czasu</a:t>
            </a:r>
            <a:r>
              <a:rPr lang="pl-PL" sz="2400" b="1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pl-PL" sz="2400" b="1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endParaRPr lang="pl-PL" sz="2400" b="1" dirty="0"/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xmlns="" id="{9A920620-FA47-45AD-A892-C798F7F9372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31520" y="1324292"/>
            <a:ext cx="10622280" cy="4209415"/>
          </a:xfrm>
        </p:spPr>
        <p:txBody>
          <a:bodyPr/>
          <a:lstStyle/>
          <a:p>
            <a:pPr marL="0" indent="0">
              <a:buNone/>
            </a:pPr>
            <a:r>
              <a:rPr lang="pl-PL" sz="1800" b="1" dirty="0"/>
              <a:t>Działania szczegółowe:</a:t>
            </a:r>
            <a:endParaRPr lang="pl-PL" sz="1800" dirty="0"/>
          </a:p>
          <a:p>
            <a:pPr lvl="0">
              <a:spcBef>
                <a:spcPts val="600"/>
              </a:spcBef>
            </a:pPr>
            <a:r>
              <a:rPr lang="pl-PL" sz="1800" dirty="0"/>
              <a:t>Rozwój  instytucji  kultury  (modernizacja  niezbędnej  infrastruktury,  w tym ośrodka kultury, biblioteki, domów ludowych oraz doposażenie w niezbędny sprzęt).</a:t>
            </a:r>
          </a:p>
          <a:p>
            <a:pPr lvl="0">
              <a:spcBef>
                <a:spcPts val="600"/>
              </a:spcBef>
            </a:pPr>
            <a:r>
              <a:rPr lang="pl-PL" sz="1800" dirty="0"/>
              <a:t>Dbałość o istniejące  obiekty dziedzictwa </a:t>
            </a:r>
            <a:r>
              <a:rPr lang="pl-PL" sz="1800" dirty="0" smtClean="0"/>
              <a:t>kulturowego i</a:t>
            </a:r>
            <a:r>
              <a:rPr lang="pl-PL" sz="1800" dirty="0"/>
              <a:t> zachowanie tradycji ludowych.</a:t>
            </a:r>
          </a:p>
          <a:p>
            <a:pPr lvl="0">
              <a:spcBef>
                <a:spcPts val="600"/>
              </a:spcBef>
            </a:pPr>
            <a:r>
              <a:rPr lang="pl-PL" sz="1800" dirty="0"/>
              <a:t>Pozyskiwanie środków na zabezpieczenie i renowacje zabytkowych obiektów dziedzictwa kulturowego wraz </a:t>
            </a:r>
            <a:r>
              <a:rPr lang="pl-PL" sz="1800" dirty="0" smtClean="0"/>
              <a:t/>
            </a:r>
            <a:br>
              <a:rPr lang="pl-PL" sz="1800" dirty="0" smtClean="0"/>
            </a:br>
            <a:r>
              <a:rPr lang="pl-PL" sz="1800" dirty="0" smtClean="0"/>
              <a:t>z </a:t>
            </a:r>
            <a:r>
              <a:rPr lang="pl-PL" sz="1800" dirty="0"/>
              <a:t>ich otoczeniem.</a:t>
            </a:r>
          </a:p>
          <a:p>
            <a:pPr lvl="0">
              <a:spcBef>
                <a:spcPts val="600"/>
              </a:spcBef>
            </a:pPr>
            <a:r>
              <a:rPr lang="pl-PL" sz="1800" dirty="0" smtClean="0"/>
              <a:t>Poprawa </a:t>
            </a:r>
            <a:r>
              <a:rPr lang="pl-PL" sz="1800" dirty="0"/>
              <a:t>stanu technicznego przyszkolnych boisk sportowych oraz gminnych stadionów, doposażenie obiektów sportowych  i ich rozbudowa.</a:t>
            </a:r>
          </a:p>
          <a:p>
            <a:pPr lvl="0">
              <a:spcBef>
                <a:spcPts val="600"/>
              </a:spcBef>
            </a:pPr>
            <a:r>
              <a:rPr lang="pl-PL" sz="1800" dirty="0"/>
              <a:t>Inspirowanie działań mających na celu poszerzenie </a:t>
            </a:r>
            <a:r>
              <a:rPr lang="pl-PL" sz="1800" dirty="0" smtClean="0"/>
              <a:t>oferty działalności ośrodka </a:t>
            </a:r>
            <a:r>
              <a:rPr lang="pl-PL" sz="1800" dirty="0"/>
              <a:t>kultury, biblioteki </a:t>
            </a:r>
            <a:r>
              <a:rPr lang="pl-PL" sz="1800" dirty="0" smtClean="0"/>
              <a:t>i</a:t>
            </a:r>
            <a:r>
              <a:rPr lang="pl-PL" sz="1800" dirty="0"/>
              <a:t> domów ludowych.</a:t>
            </a:r>
          </a:p>
          <a:p>
            <a:pPr lvl="0">
              <a:spcBef>
                <a:spcPts val="600"/>
              </a:spcBef>
            </a:pPr>
            <a:r>
              <a:rPr lang="pl-PL" sz="1800" dirty="0"/>
              <a:t>Wspieranie organizacji imprez kulturalnych, sportowych, turystycznych, promujących aktywny   i zdrowy styl życia.</a:t>
            </a:r>
          </a:p>
          <a:p>
            <a:pPr lvl="0">
              <a:spcBef>
                <a:spcPts val="600"/>
              </a:spcBef>
            </a:pPr>
            <a:r>
              <a:rPr lang="pl-PL" sz="1800" dirty="0"/>
              <a:t>Współpraca z organizacjami społecznymi w zakresie opracowania i realizacji atrakcyjnej oferty spędzania czasu wolnego.</a:t>
            </a:r>
          </a:p>
          <a:p>
            <a:pPr lvl="0">
              <a:spcBef>
                <a:spcPts val="600"/>
              </a:spcBef>
            </a:pPr>
            <a:r>
              <a:rPr lang="pl-PL" sz="1800" dirty="0"/>
              <a:t>Aktywizacja młodzieży poprzez organizację międzyszkolnych rozgrywek sportowych w różnych dyscyplinach.</a:t>
            </a:r>
          </a:p>
          <a:p>
            <a:pPr>
              <a:spcBef>
                <a:spcPts val="600"/>
              </a:spcBef>
            </a:pPr>
            <a:r>
              <a:rPr lang="pl-PL" sz="1800" dirty="0"/>
              <a:t>Aktywne  wspieranie  partnerstw </a:t>
            </a:r>
            <a:r>
              <a:rPr lang="pl-PL" sz="1800" dirty="0" smtClean="0"/>
              <a:t>i</a:t>
            </a:r>
            <a:r>
              <a:rPr lang="pl-PL" sz="1800" dirty="0"/>
              <a:t> </a:t>
            </a:r>
            <a:r>
              <a:rPr lang="pl-PL" sz="1800" dirty="0" smtClean="0"/>
              <a:t>inicjatyw oddolnych na rzecz rozwoju </a:t>
            </a:r>
            <a:r>
              <a:rPr lang="pl-PL" sz="1800" dirty="0"/>
              <a:t>gminy lub miejscowości.</a:t>
            </a:r>
          </a:p>
        </p:txBody>
      </p:sp>
    </p:spTree>
    <p:extLst>
      <p:ext uri="{BB962C8B-B14F-4D97-AF65-F5344CB8AC3E}">
        <p14:creationId xmlns:p14="http://schemas.microsoft.com/office/powerpoint/2010/main" val="3896060861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xmlns="" id="{A05BF9E5-9ECC-4DA7-9DA1-69DC1F3743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>
              <a:spcAft>
                <a:spcPts val="0"/>
              </a:spcAft>
            </a:pPr>
            <a:r>
              <a:rPr lang="pl-PL" sz="2400" b="1" u="sng" dirty="0"/>
              <a:t>CEL OPERACYJNY 3. </a:t>
            </a:r>
            <a:br>
              <a:rPr lang="pl-PL" sz="2400" b="1" u="sng" dirty="0"/>
            </a:br>
            <a:r>
              <a:rPr lang="pl-PL" sz="2400" b="1" dirty="0"/>
              <a:t>Zapobieganie wykluczeniu społecznemu, ubóstwu i zjawiskom patologicznym. </a:t>
            </a:r>
            <a:r>
              <a:rPr lang="pl-PL" sz="2400" b="1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pl-PL" sz="2400" b="1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endParaRPr lang="pl-PL" sz="2400" b="1" dirty="0"/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xmlns="" id="{87CE7959-9130-40AF-871E-CC631081CB7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31520" y="1324292"/>
            <a:ext cx="10622280" cy="4209415"/>
          </a:xfrm>
        </p:spPr>
        <p:txBody>
          <a:bodyPr/>
          <a:lstStyle/>
          <a:p>
            <a:pPr marL="0" indent="0">
              <a:buNone/>
            </a:pPr>
            <a:r>
              <a:rPr lang="pl-PL" sz="1800" b="1" dirty="0"/>
              <a:t>Działania szczegółowe:</a:t>
            </a:r>
            <a:endParaRPr lang="pl-PL" sz="1800" dirty="0"/>
          </a:p>
          <a:p>
            <a:pPr lvl="0">
              <a:spcBef>
                <a:spcPts val="200"/>
              </a:spcBef>
            </a:pPr>
            <a:r>
              <a:rPr lang="pl-PL" sz="1900" dirty="0"/>
              <a:t>Prowadzenie  efektywnej  polityki  społecznej  prowadzącej  do  integracji i aktywizacji osób zagrożonych wykluczeniem.</a:t>
            </a:r>
          </a:p>
          <a:p>
            <a:pPr lvl="0">
              <a:spcBef>
                <a:spcPts val="200"/>
              </a:spcBef>
            </a:pPr>
            <a:r>
              <a:rPr lang="pl-PL" sz="1900" dirty="0"/>
              <a:t>Wspieranie programów/strategii mających na celu przeciwdziałanie bezrobociu i wykluczeniu społecznemu.</a:t>
            </a:r>
          </a:p>
          <a:p>
            <a:pPr lvl="0">
              <a:spcBef>
                <a:spcPts val="200"/>
              </a:spcBef>
            </a:pPr>
            <a:r>
              <a:rPr lang="pl-PL" sz="1900" dirty="0"/>
              <a:t>Rewitalizacja terenów zdegradowanych na obszarze gminy.</a:t>
            </a:r>
          </a:p>
          <a:p>
            <a:pPr lvl="0">
              <a:spcBef>
                <a:spcPts val="200"/>
              </a:spcBef>
            </a:pPr>
            <a:r>
              <a:rPr lang="pl-PL" sz="1900" dirty="0"/>
              <a:t>Wspieranie organizacji szkoleń zawodowych/dokształcających dla mieszkańców gminy oraz szkoleń ułatwiających młodzieży poruszanie się po rynku pracy.</a:t>
            </a:r>
          </a:p>
          <a:p>
            <a:pPr lvl="0">
              <a:spcBef>
                <a:spcPts val="200"/>
              </a:spcBef>
            </a:pPr>
            <a:r>
              <a:rPr lang="pl-PL" sz="1900" dirty="0"/>
              <a:t>Tworzenie warunków do przekwalifikowania się, zmiany zawodu, podnoszenia kwalifikacji.</a:t>
            </a:r>
          </a:p>
          <a:p>
            <a:pPr lvl="0">
              <a:spcBef>
                <a:spcPts val="200"/>
              </a:spcBef>
            </a:pPr>
            <a:r>
              <a:rPr lang="pl-PL" sz="1900" dirty="0"/>
              <a:t>Wspomaganie wzrostu aktywności zawodowej. Rozwijanie  różnorodnych  form  pośrednictwa  pracy  i  doradztwa  zawodowego. </a:t>
            </a:r>
          </a:p>
          <a:p>
            <a:pPr lvl="0">
              <a:spcBef>
                <a:spcPts val="200"/>
              </a:spcBef>
            </a:pPr>
            <a:r>
              <a:rPr lang="pl-PL" sz="1900" dirty="0"/>
              <a:t>Monitorowanie, diagnozowanie i przeciwdziałanie zjawiskom patologicznym.</a:t>
            </a:r>
          </a:p>
          <a:p>
            <a:pPr lvl="0">
              <a:spcBef>
                <a:spcPts val="200"/>
              </a:spcBef>
            </a:pPr>
            <a:r>
              <a:rPr lang="pl-PL" sz="1900" dirty="0"/>
              <a:t>Współpraca z podmiotami życia społecznego na rzecz zwalczania patologii.</a:t>
            </a:r>
          </a:p>
          <a:p>
            <a:pPr lvl="0">
              <a:spcBef>
                <a:spcPts val="200"/>
              </a:spcBef>
            </a:pPr>
            <a:r>
              <a:rPr lang="pl-PL" sz="1900" dirty="0"/>
              <a:t>Realizacja programów informacyjno-edukacyjnych i  profilaktycznych z zakresu przeciwdziałania  patologiom.</a:t>
            </a:r>
          </a:p>
          <a:p>
            <a:pPr lvl="0">
              <a:spcBef>
                <a:spcPts val="200"/>
              </a:spcBef>
            </a:pPr>
            <a:r>
              <a:rPr lang="pl-PL" sz="1900" dirty="0"/>
              <a:t>Wzmacnianie i rozwijanie działalności sieci  świetlic środowiskowych i socjoterapeutycznych.</a:t>
            </a:r>
          </a:p>
          <a:p>
            <a:pPr>
              <a:spcBef>
                <a:spcPts val="200"/>
              </a:spcBef>
            </a:pPr>
            <a:r>
              <a:rPr lang="pl-PL" sz="1900" dirty="0"/>
              <a:t>Promowanie i wspieranie działań szkół i organizacji w sferze pomocy rodzinom i osobom potrzebującym wsparcia.</a:t>
            </a:r>
          </a:p>
        </p:txBody>
      </p:sp>
    </p:spTree>
    <p:extLst>
      <p:ext uri="{BB962C8B-B14F-4D97-AF65-F5344CB8AC3E}">
        <p14:creationId xmlns:p14="http://schemas.microsoft.com/office/powerpoint/2010/main" val="1546324968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xmlns="" id="{4C38F81B-3118-4B6D-B462-BA8EAB92AE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918243"/>
          </a:xfrm>
        </p:spPr>
        <p:txBody>
          <a:bodyPr/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pl-PL" sz="2800" b="1" u="sng" dirty="0"/>
              <a:t>CEL OPERACYJNY 4: </a:t>
            </a:r>
            <a:r>
              <a:rPr lang="pl-PL" sz="2800" b="1" dirty="0"/>
              <a:t/>
            </a:r>
            <a:br>
              <a:rPr lang="pl-PL" sz="2800" b="1" dirty="0"/>
            </a:br>
            <a:r>
              <a:rPr lang="pl-PL" sz="2800" b="1" dirty="0"/>
              <a:t>Wysoki poziom usług zdrowotnych</a:t>
            </a:r>
            <a:r>
              <a:rPr lang="pl-PL" sz="2800" b="1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pl-PL" sz="2800" b="1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endParaRPr lang="pl-PL" sz="2800" b="1" dirty="0"/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xmlns="" id="{819370DB-DB3F-4B47-AA19-1F85045CFDD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31520" y="1283368"/>
            <a:ext cx="10622280" cy="4751671"/>
          </a:xfrm>
        </p:spPr>
        <p:txBody>
          <a:bodyPr/>
          <a:lstStyle/>
          <a:p>
            <a:pPr marL="0" indent="0">
              <a:buNone/>
            </a:pPr>
            <a:r>
              <a:rPr lang="pl-PL" b="1" dirty="0"/>
              <a:t>Działania szczegółowe:</a:t>
            </a:r>
            <a:endParaRPr lang="pl-PL" dirty="0"/>
          </a:p>
          <a:p>
            <a:pPr lvl="0"/>
            <a:r>
              <a:rPr lang="pl-PL" dirty="0"/>
              <a:t>Poprawa dostępności usług medycznych we współpracy z powiatem rzeszowskim</a:t>
            </a:r>
          </a:p>
          <a:p>
            <a:pPr lvl="0"/>
            <a:r>
              <a:rPr lang="pl-PL" dirty="0"/>
              <a:t>Poszerzenie oferty usług specjalistycznych świadczonych przez ośrodki zdrowia.</a:t>
            </a:r>
          </a:p>
          <a:p>
            <a:pPr lvl="0"/>
            <a:r>
              <a:rPr lang="pl-PL" dirty="0"/>
              <a:t>Wspieranie i promocja badań profilaktycznych.</a:t>
            </a:r>
          </a:p>
          <a:p>
            <a:r>
              <a:rPr lang="pl-PL" dirty="0"/>
              <a:t>Promocja, kształtowanie i pobudzanie świadomości społecznej         w zakresie zdrowego stylu życia.</a:t>
            </a:r>
          </a:p>
        </p:txBody>
      </p:sp>
    </p:spTree>
    <p:extLst>
      <p:ext uri="{BB962C8B-B14F-4D97-AF65-F5344CB8AC3E}">
        <p14:creationId xmlns:p14="http://schemas.microsoft.com/office/powerpoint/2010/main" val="972919566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xmlns="" id="{4E75FA5E-8743-4B17-81FF-3F479A0D14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>
              <a:spcAft>
                <a:spcPts val="0"/>
              </a:spcAft>
            </a:pPr>
            <a:r>
              <a:rPr lang="pl-PL" sz="3200" b="1" u="sng" dirty="0"/>
              <a:t>CEL OPERACYJNY 5.</a:t>
            </a:r>
            <a:r>
              <a:rPr lang="pl-PL" sz="3200" b="1" dirty="0"/>
              <a:t> </a:t>
            </a:r>
            <a:br>
              <a:rPr lang="pl-PL" sz="3200" b="1" dirty="0"/>
            </a:br>
            <a:r>
              <a:rPr lang="pl-PL" sz="3200" b="1" dirty="0"/>
              <a:t>Rozwój społeczeństwa informacyjnego</a:t>
            </a:r>
            <a:br>
              <a:rPr lang="pl-PL" sz="3200" b="1" dirty="0"/>
            </a:br>
            <a:endParaRPr lang="pl-PL" sz="3200" b="1" dirty="0"/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xmlns="" id="{44B3DE6B-3097-4B59-AE2C-058E329AB90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84860" y="1690688"/>
            <a:ext cx="10622280" cy="4209415"/>
          </a:xfrm>
        </p:spPr>
        <p:txBody>
          <a:bodyPr/>
          <a:lstStyle/>
          <a:p>
            <a:pPr marL="0" indent="0">
              <a:buNone/>
            </a:pPr>
            <a:r>
              <a:rPr lang="pl-PL" b="1" dirty="0" smtClean="0"/>
              <a:t>Działania </a:t>
            </a:r>
            <a:r>
              <a:rPr lang="pl-PL" b="1" dirty="0"/>
              <a:t>szczegółowe:</a:t>
            </a:r>
            <a:endParaRPr lang="pl-PL" dirty="0"/>
          </a:p>
          <a:p>
            <a:pPr lvl="0"/>
            <a:r>
              <a:rPr lang="pl-PL" dirty="0"/>
              <a:t>Tworzenie warunków do rozwoju sieci informatycznych szerokopasmowego Internetu.</a:t>
            </a:r>
          </a:p>
          <a:p>
            <a:pPr lvl="0"/>
            <a:r>
              <a:rPr lang="pl-PL" dirty="0"/>
              <a:t>Zwiększenie liczby osób korzystających z dostępu do sieci informatycznych.</a:t>
            </a:r>
          </a:p>
          <a:p>
            <a:pPr lvl="0"/>
            <a:r>
              <a:rPr lang="pl-PL" dirty="0"/>
              <a:t>Rozwój punktów na terenie gminy z bezpłatnym dostępem do Internetu.</a:t>
            </a:r>
          </a:p>
          <a:p>
            <a:r>
              <a:rPr lang="pl-PL" dirty="0"/>
              <a:t>Podniesienie jakości usług publicznych oraz zwiększenie dostępności zasobów informacyjnych administracji w formie elektronicznej.</a:t>
            </a:r>
          </a:p>
        </p:txBody>
      </p:sp>
    </p:spTree>
    <p:extLst>
      <p:ext uri="{BB962C8B-B14F-4D97-AF65-F5344CB8AC3E}">
        <p14:creationId xmlns:p14="http://schemas.microsoft.com/office/powerpoint/2010/main" val="4072022448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>
            <a:extLst/>
          </p:cNvPr>
          <p:cNvSpPr>
            <a:spLocks noGrp="1"/>
          </p:cNvSpPr>
          <p:nvPr>
            <p:ph type="ctrTitle"/>
          </p:nvPr>
        </p:nvSpPr>
        <p:spPr>
          <a:xfrm>
            <a:off x="1506538" y="1827213"/>
            <a:ext cx="9945687" cy="2387600"/>
          </a:xfrm>
        </p:spPr>
        <p:txBody>
          <a:bodyPr>
            <a:normAutofit fontScale="90000"/>
          </a:bodyPr>
          <a:lstStyle/>
          <a:p>
            <a:r>
              <a:rPr lang="pl-PL" sz="5400" b="1"/>
              <a:t>Projekty strategiczne Gminy Tyczyn </a:t>
            </a:r>
            <a:br>
              <a:rPr lang="pl-PL" sz="5400" b="1"/>
            </a:br>
            <a:r>
              <a:rPr lang="pl-PL" sz="5400" b="1"/>
              <a:t>ilość projektów:9 </a:t>
            </a:r>
            <a:br>
              <a:rPr lang="pl-PL" sz="5400" b="1"/>
            </a:br>
            <a:r>
              <a:rPr lang="pl-PL" sz="5400" b="1"/>
              <a:t/>
            </a:r>
            <a:br>
              <a:rPr lang="pl-PL" sz="5400" b="1"/>
            </a:br>
            <a:r>
              <a:rPr lang="pl-PL" sz="3600" b="1">
                <a:solidFill>
                  <a:srgbClr val="FF0000"/>
                </a:solidFill>
              </a:rPr>
              <a:t>WARTOŚĆ 20 280 000 PLN</a:t>
            </a:r>
            <a:endParaRPr lang="pl-PL" sz="5400"/>
          </a:p>
        </p:txBody>
      </p:sp>
      <p:sp>
        <p:nvSpPr>
          <p:cNvPr id="39938" name="Podtytuł 4"/>
          <p:cNvSpPr>
            <a:spLocks noGrp="1"/>
          </p:cNvSpPr>
          <p:nvPr>
            <p:ph type="subTitle" idx="1"/>
          </p:nvPr>
        </p:nvSpPr>
        <p:spPr>
          <a:xfrm>
            <a:off x="1524000" y="4195763"/>
            <a:ext cx="9144000" cy="1082675"/>
          </a:xfrm>
        </p:spPr>
        <p:txBody>
          <a:bodyPr/>
          <a:lstStyle/>
          <a:p>
            <a:r>
              <a:rPr lang="pl-PL" sz="3200" i="1"/>
              <a:t>Projekty zintegrowane Rzeszowskiego Obszaru Funkcjonalnego z udziałem Gminy Tyczyn.</a:t>
            </a:r>
            <a:endParaRPr lang="pl-PL" sz="3200" b="1"/>
          </a:p>
          <a:p>
            <a:endParaRPr lang="pl-PL" sz="3200"/>
          </a:p>
        </p:txBody>
      </p:sp>
    </p:spTree>
  </p:cSld>
  <p:clrMapOvr>
    <a:masterClrMapping/>
  </p:clrMapOvr>
  <p:transition spd="slow">
    <p:fade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Obraz 4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54213" y="449263"/>
            <a:ext cx="8283575" cy="540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push dir="u"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5" name="Obraz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16125" y="241300"/>
            <a:ext cx="8159750" cy="2363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986" name="Obraz 4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016125" y="2747963"/>
            <a:ext cx="8159750" cy="3684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push dir="u"/>
  </p:transition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009" name="Grupa 5"/>
          <p:cNvGrpSpPr>
            <a:grpSpLocks/>
          </p:cNvGrpSpPr>
          <p:nvPr/>
        </p:nvGrpSpPr>
        <p:grpSpPr bwMode="auto">
          <a:xfrm>
            <a:off x="2020888" y="239713"/>
            <a:ext cx="7623175" cy="6378575"/>
            <a:chOff x="1985962" y="223845"/>
            <a:chExt cx="8220075" cy="6893666"/>
          </a:xfrm>
        </p:grpSpPr>
        <p:pic>
          <p:nvPicPr>
            <p:cNvPr id="43010" name="Obraz 3"/>
            <p:cNvPicPr>
              <a:picLocks noChangeAspect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1985962" y="223845"/>
              <a:ext cx="8220075" cy="46386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3011" name="Obraz 4"/>
            <p:cNvPicPr>
              <a:picLocks noChangeAspect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1985962" y="4651488"/>
              <a:ext cx="8220075" cy="246602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</p:cSld>
  <p:clrMapOvr>
    <a:masterClrMapping/>
  </p:clrMapOvr>
  <p:transition spd="slow">
    <p:push dir="u"/>
  </p:transition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/>
          </p:cNvPr>
          <p:cNvSpPr>
            <a:spLocks noGrp="1"/>
          </p:cNvSpPr>
          <p:nvPr>
            <p:ph type="ctrTitle"/>
          </p:nvPr>
        </p:nvSpPr>
        <p:spPr>
          <a:xfrm>
            <a:off x="1524000" y="2181225"/>
            <a:ext cx="9144000" cy="2387600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l-PL" b="1" i="1" dirty="0"/>
              <a:t>Działania rewitalizacyjne na terenie gminy wynikające z Lokalnego Programu Rewitalizacji Gminy Tyczyn </a:t>
            </a:r>
            <a:br>
              <a:rPr lang="pl-PL" b="1" i="1" dirty="0"/>
            </a:br>
            <a:endParaRPr lang="pl-PL" dirty="0"/>
          </a:p>
        </p:txBody>
      </p:sp>
      <p:sp>
        <p:nvSpPr>
          <p:cNvPr id="44034" name="Podtytuł 3"/>
          <p:cNvSpPr>
            <a:spLocks noGrp="1"/>
          </p:cNvSpPr>
          <p:nvPr>
            <p:ph type="subTitle" idx="1"/>
          </p:nvPr>
        </p:nvSpPr>
        <p:spPr>
          <a:xfrm>
            <a:off x="1524000" y="4676775"/>
            <a:ext cx="9144000" cy="1627188"/>
          </a:xfrm>
        </p:spPr>
        <p:txBody>
          <a:bodyPr/>
          <a:lstStyle/>
          <a:p>
            <a:r>
              <a:rPr lang="pl-PL" b="1" i="1" dirty="0"/>
              <a:t>(część zadań realizowanych w ramach ZIT ROF</a:t>
            </a:r>
            <a:r>
              <a:rPr lang="pl-PL" b="1" i="1" dirty="0" smtClean="0"/>
              <a:t>)</a:t>
            </a:r>
            <a:endParaRPr lang="pl-PL" dirty="0"/>
          </a:p>
        </p:txBody>
      </p:sp>
    </p:spTree>
  </p:cSld>
  <p:clrMapOvr>
    <a:masterClrMapping/>
  </p:clrMapOvr>
  <p:transition spd="slow">
    <p:fade/>
  </p:transition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9" name="Obraz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19225" y="319088"/>
            <a:ext cx="9353550" cy="6173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3" name="Obraz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02068" y="290985"/>
            <a:ext cx="10086975" cy="643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Tytuł 1"/>
          <p:cNvSpPr>
            <a:spLocks noGrp="1"/>
          </p:cNvSpPr>
          <p:nvPr>
            <p:ph type="ctrTitle"/>
          </p:nvPr>
        </p:nvSpPr>
        <p:spPr>
          <a:xfrm>
            <a:off x="1524000" y="558800"/>
            <a:ext cx="9144000" cy="5184775"/>
          </a:xfrm>
        </p:spPr>
        <p:txBody>
          <a:bodyPr/>
          <a:lstStyle/>
          <a:p>
            <a:r>
              <a:rPr lang="pl-PL" sz="4400" i="1"/>
              <a:t>Projekty planowane do realizacji na terenie Gminy Tyczyn współfinansowane ze środków UE </a:t>
            </a:r>
            <a:br>
              <a:rPr lang="pl-PL" sz="4400" i="1"/>
            </a:br>
            <a:r>
              <a:rPr lang="pl-PL" sz="4400" i="1"/>
              <a:t>i budżetu państwa oraz ze środków własnych, w tym również projekty Województwa Podkarpackiego oraz Powiatu Rzeszowskiego.</a:t>
            </a:r>
            <a:r>
              <a:rPr lang="pl-PL" sz="4400" b="1"/>
              <a:t/>
            </a:r>
            <a:br>
              <a:rPr lang="pl-PL" sz="4400" b="1"/>
            </a:br>
            <a:endParaRPr lang="pl-PL" sz="4400"/>
          </a:p>
        </p:txBody>
      </p:sp>
      <p:sp>
        <p:nvSpPr>
          <p:cNvPr id="47106" name="Podtytuł 2"/>
          <p:cNvSpPr>
            <a:spLocks noGrp="1"/>
          </p:cNvSpPr>
          <p:nvPr>
            <p:ph type="subTitle" idx="1"/>
          </p:nvPr>
        </p:nvSpPr>
        <p:spPr>
          <a:xfrm>
            <a:off x="1235075" y="5451475"/>
            <a:ext cx="9144000" cy="895350"/>
          </a:xfrm>
        </p:spPr>
        <p:txBody>
          <a:bodyPr/>
          <a:lstStyle/>
          <a:p>
            <a:r>
              <a:rPr lang="pl-PL" b="1"/>
              <a:t>ZADAŃ: 20 </a:t>
            </a:r>
          </a:p>
          <a:p>
            <a:r>
              <a:rPr lang="pl-PL" b="1"/>
              <a:t>WARTOŚĆ: 63 940 000</a:t>
            </a:r>
            <a:endParaRPr lang="pl-PL"/>
          </a:p>
        </p:txBody>
      </p:sp>
    </p:spTree>
  </p:cSld>
  <p:clrMapOvr>
    <a:masterClrMapping/>
  </p:clrMapOvr>
  <p:transition spd="slow">
    <p:fade/>
  </p:transition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1" name="Obraz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438400" y="193675"/>
            <a:ext cx="6748463" cy="629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3" name="Tytuł 3"/>
          <p:cNvSpPr>
            <a:spLocks noGrp="1"/>
          </p:cNvSpPr>
          <p:nvPr>
            <p:ph type="ctrTitle"/>
          </p:nvPr>
        </p:nvSpPr>
        <p:spPr>
          <a:xfrm>
            <a:off x="1114425" y="1874838"/>
            <a:ext cx="10668000" cy="2387600"/>
          </a:xfrm>
        </p:spPr>
        <p:txBody>
          <a:bodyPr/>
          <a:lstStyle/>
          <a:p>
            <a:r>
              <a:rPr lang="pl-PL" sz="4400"/>
              <a:t>Wykaz inwestycji drogowych i około drogowych Gminy Tyczyn na lata 2017 – 2022, zgłoszonych do realizacji przez liderów społeczności gminnej z poszczególnych miejscowości</a:t>
            </a:r>
          </a:p>
        </p:txBody>
      </p:sp>
      <p:sp>
        <p:nvSpPr>
          <p:cNvPr id="49154" name="Podtytuł 4"/>
          <p:cNvSpPr>
            <a:spLocks noGrp="1"/>
          </p:cNvSpPr>
          <p:nvPr>
            <p:ph type="subTitle" idx="1"/>
          </p:nvPr>
        </p:nvSpPr>
        <p:spPr>
          <a:xfrm>
            <a:off x="1114425" y="4795838"/>
            <a:ext cx="9963150" cy="706437"/>
          </a:xfrm>
        </p:spPr>
        <p:txBody>
          <a:bodyPr/>
          <a:lstStyle/>
          <a:p>
            <a:r>
              <a:rPr lang="pl-PL" b="1" i="1" dirty="0"/>
              <a:t>Inwestycje drogowe i około drogowe Gminy Tyczyn w latach </a:t>
            </a:r>
            <a:r>
              <a:rPr lang="pl-PL" b="1" i="1" dirty="0" smtClean="0"/>
              <a:t>2017-2022</a:t>
            </a:r>
            <a:endParaRPr lang="pl-PL" dirty="0"/>
          </a:p>
        </p:txBody>
      </p:sp>
    </p:spTree>
  </p:cSld>
  <p:clrMapOvr>
    <a:masterClrMapping/>
  </p:clrMapOvr>
  <p:transition spd="slow">
    <p:fade/>
  </p:transition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Symbol zastępczy zawartości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685925" y="206375"/>
            <a:ext cx="7645400" cy="6445250"/>
          </a:xfrm>
        </p:spPr>
      </p:pic>
    </p:spTree>
  </p:cSld>
  <p:clrMapOvr>
    <a:masterClrMapping/>
  </p:clrMapOvr>
  <p:transition spd="slow">
    <p:fade/>
  </p:transition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3" name="Obraz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79563" y="649288"/>
            <a:ext cx="8528050" cy="5495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86466" y="241213"/>
            <a:ext cx="8050169" cy="6210131"/>
          </a:xfrm>
          <a:prstGeom prst="rect">
            <a:avLst/>
          </a:prstGeom>
        </p:spPr>
      </p:pic>
    </p:spTree>
  </p:cSld>
  <p:clrMapOvr>
    <a:masterClrMapping/>
  </p:clrMapOvr>
  <p:transition spd="slow">
    <p:fade/>
  </p:transition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49" name="Tytuł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pl-PL" sz="4400"/>
              <a:t>Inwestycje w zakresie rozwoju infrastruktury wodociągowo-kanalizacyjnej określone w wieloletnim planie inwestycyjnym gminy</a:t>
            </a:r>
          </a:p>
        </p:txBody>
      </p:sp>
      <p:sp>
        <p:nvSpPr>
          <p:cNvPr id="53250" name="Podtytuł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l-PL" dirty="0"/>
          </a:p>
          <a:p>
            <a:r>
              <a:rPr lang="pl-PL" dirty="0"/>
              <a:t>Liczba zadań : 6</a:t>
            </a:r>
          </a:p>
          <a:p>
            <a:r>
              <a:rPr lang="pl-PL" dirty="0"/>
              <a:t> wartość inwestycji: </a:t>
            </a:r>
            <a:r>
              <a:rPr lang="pl-PL" dirty="0" smtClean="0"/>
              <a:t>18 750 800 PLN</a:t>
            </a:r>
            <a:endParaRPr lang="pl-PL" dirty="0"/>
          </a:p>
        </p:txBody>
      </p:sp>
    </p:spTree>
  </p:cSld>
  <p:clrMapOvr>
    <a:masterClrMapping/>
  </p:clrMapOvr>
  <p:transition spd="slow">
    <p:fade/>
  </p:transition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38183" y="173600"/>
            <a:ext cx="7974228" cy="6399830"/>
          </a:xfrm>
          <a:prstGeom prst="rect">
            <a:avLst/>
          </a:prstGeom>
        </p:spPr>
      </p:pic>
    </p:spTree>
  </p:cSld>
  <p:clrMapOvr>
    <a:masterClrMapping/>
  </p:clrMapOvr>
  <p:transition spd="slow">
    <p:fade/>
  </p:transition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az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04086" y="272877"/>
            <a:ext cx="7727092" cy="6323107"/>
          </a:xfrm>
          <a:prstGeom prst="rect">
            <a:avLst/>
          </a:prstGeom>
        </p:spPr>
      </p:pic>
    </p:spTree>
  </p:cSld>
  <p:clrMapOvr>
    <a:masterClrMapping/>
  </p:clrMapOvr>
  <p:transition spd="slow">
    <p:fade/>
  </p:transition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>
            <a:extLst/>
          </p:cNvPr>
          <p:cNvSpPr>
            <a:spLocks noGrp="1"/>
          </p:cNvSpPr>
          <p:nvPr>
            <p:ph idx="1"/>
          </p:nvPr>
        </p:nvSpPr>
        <p:spPr>
          <a:xfrm>
            <a:off x="838200" y="1266825"/>
            <a:ext cx="10952163" cy="4324350"/>
          </a:xfrm>
        </p:spPr>
        <p:txBody>
          <a:bodyPr rtlCol="0">
            <a:normAutofit/>
          </a:bodyPr>
          <a:lstStyle/>
          <a:p>
            <a:pPr marL="0" indent="0" algn="ctr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pl-PL" sz="3200" dirty="0"/>
              <a:t>Ze względu na stale zmieniającą się sytuację zewnętrzną i wewnętrzną, Program ma formę dokumentu otwartego, który będzie podlegał okresowemu korygowaniu. </a:t>
            </a:r>
          </a:p>
          <a:p>
            <a:pPr marL="0" indent="0" algn="ctr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pl-PL" sz="3200" dirty="0"/>
          </a:p>
          <a:p>
            <a:pPr marL="0" indent="0" algn="ctr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pl-PL" sz="3200" dirty="0"/>
              <a:t>Realizacja Programu Rozwoju będzie na bieżąco monitorowana, a wnioski będą wprowadzane do planów i programu w poszczególnych dziedzinach życia społeczno - gospodarczego Gminy Tyczyn.</a:t>
            </a:r>
          </a:p>
          <a:p>
            <a:pPr algn="ctr"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pl-PL" sz="3200" dirty="0"/>
          </a:p>
        </p:txBody>
      </p:sp>
    </p:spTree>
  </p:cSld>
  <p:clrMapOvr>
    <a:masterClrMapping/>
  </p:clrMapOvr>
  <p:transition spd="slow">
    <p:fade/>
  </p:transition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5" name="Tytuł 3"/>
          <p:cNvSpPr>
            <a:spLocks noGrp="1"/>
          </p:cNvSpPr>
          <p:nvPr>
            <p:ph type="ctrTitle"/>
          </p:nvPr>
        </p:nvSpPr>
        <p:spPr>
          <a:xfrm>
            <a:off x="1524000" y="1041400"/>
            <a:ext cx="9144000" cy="1514475"/>
          </a:xfrm>
        </p:spPr>
        <p:txBody>
          <a:bodyPr/>
          <a:lstStyle/>
          <a:p>
            <a:r>
              <a:rPr lang="pl-PL"/>
              <a:t>Dziękuję za uwagę</a:t>
            </a:r>
          </a:p>
        </p:txBody>
      </p:sp>
      <p:sp>
        <p:nvSpPr>
          <p:cNvPr id="57346" name="Podtytuł 6"/>
          <p:cNvSpPr>
            <a:spLocks noGrp="1"/>
          </p:cNvSpPr>
          <p:nvPr>
            <p:ph type="subTitle" idx="1"/>
          </p:nvPr>
        </p:nvSpPr>
        <p:spPr>
          <a:xfrm>
            <a:off x="2117725" y="3044825"/>
            <a:ext cx="9144000" cy="1257300"/>
          </a:xfrm>
        </p:spPr>
        <p:txBody>
          <a:bodyPr/>
          <a:lstStyle/>
          <a:p>
            <a:r>
              <a:rPr lang="pl-PL" altLang="pl-PL" b="1">
                <a:solidFill>
                  <a:srgbClr val="000066"/>
                </a:solidFill>
              </a:rPr>
              <a:t>mgr inż. Lucyna Krupa Szado</a:t>
            </a:r>
            <a:br>
              <a:rPr lang="pl-PL" altLang="pl-PL" b="1">
                <a:solidFill>
                  <a:srgbClr val="000066"/>
                </a:solidFill>
              </a:rPr>
            </a:br>
            <a:r>
              <a:rPr lang="pl-PL" altLang="pl-PL" b="1" i="1">
                <a:solidFill>
                  <a:srgbClr val="000066"/>
                </a:solidFill>
              </a:rPr>
              <a:t>Ekspert ds. polityki regionalnej</a:t>
            </a:r>
            <a:br>
              <a:rPr lang="pl-PL" altLang="pl-PL" b="1" i="1">
                <a:solidFill>
                  <a:srgbClr val="000066"/>
                </a:solidFill>
              </a:rPr>
            </a:br>
            <a:r>
              <a:rPr lang="pl-PL" altLang="pl-PL" b="1" i="1">
                <a:solidFill>
                  <a:srgbClr val="000066"/>
                </a:solidFill>
              </a:rPr>
              <a:t> i  funduszy UE</a:t>
            </a:r>
            <a:endParaRPr lang="pl-PL"/>
          </a:p>
        </p:txBody>
      </p:sp>
      <p:pic>
        <p:nvPicPr>
          <p:cNvPr id="57347" name="Obraz 7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438775" y="4791075"/>
            <a:ext cx="1655763" cy="958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7348" name="Rectangle 3"/>
          <p:cNvSpPr txBox="1">
            <a:spLocks noChangeArrowheads="1"/>
          </p:cNvSpPr>
          <p:nvPr/>
        </p:nvSpPr>
        <p:spPr bwMode="auto">
          <a:xfrm>
            <a:off x="5699125" y="546100"/>
            <a:ext cx="55626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>
              <a:lnSpc>
                <a:spcPct val="90000"/>
              </a:lnSpc>
              <a:spcBef>
                <a:spcPts val="1000"/>
              </a:spcBef>
              <a:buFont typeface="Arial" charset="0"/>
              <a:buNone/>
            </a:pPr>
            <a:r>
              <a:rPr lang="pl-PL" altLang="pl-PL" sz="2400" i="1">
                <a:latin typeface="Calibri" pitchFamily="34" charset="0"/>
              </a:rPr>
              <a:t>„Cele to marzenia o nieprzekraczalnym terminie </a:t>
            </a:r>
            <a:r>
              <a:rPr lang="pl-PL" altLang="pl-PL" sz="2400" i="1" smtClean="0">
                <a:latin typeface="Calibri" pitchFamily="34" charset="0"/>
              </a:rPr>
              <a:t>realizacji”</a:t>
            </a:r>
            <a:endParaRPr lang="pl-PL" altLang="pl-PL" sz="2400" i="1">
              <a:latin typeface="Calibri" pitchFamily="34" charset="0"/>
            </a:endParaRPr>
          </a:p>
        </p:txBody>
      </p:sp>
    </p:spTree>
  </p:cSld>
  <p:clrMapOvr>
    <a:masterClrMapping/>
  </p:clrMapOvr>
  <p:transition spd="slow">
    <p:fade/>
  </p:transition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196</TotalTime>
  <Words>1294</Words>
  <Application>Microsoft Office PowerPoint</Application>
  <PresentationFormat>Panoramiczny</PresentationFormat>
  <Paragraphs>421</Paragraphs>
  <Slides>58</Slides>
  <Notes>0</Notes>
  <HiddenSlides>0</HiddenSlides>
  <MMClips>0</MMClips>
  <ScaleCrop>false</ScaleCrop>
  <HeadingPairs>
    <vt:vector size="6" baseType="variant">
      <vt:variant>
        <vt:lpstr>Używane czcionki</vt:lpstr>
      </vt:variant>
      <vt:variant>
        <vt:i4>9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58</vt:i4>
      </vt:variant>
    </vt:vector>
  </HeadingPairs>
  <TitlesOfParts>
    <vt:vector size="68" baseType="lpstr">
      <vt:lpstr>Arial</vt:lpstr>
      <vt:lpstr>Arial Black</vt:lpstr>
      <vt:lpstr>Calibri</vt:lpstr>
      <vt:lpstr>Calibri Light</vt:lpstr>
      <vt:lpstr>Lucida Sans Unicode</vt:lpstr>
      <vt:lpstr>Symbol</vt:lpstr>
      <vt:lpstr>Times New Roman</vt:lpstr>
      <vt:lpstr>Trebuchet MS</vt:lpstr>
      <vt:lpstr>Verdana</vt:lpstr>
      <vt:lpstr>Motyw pakietu Office</vt:lpstr>
      <vt:lpstr>PROGRAM ROZWOJU GMINY TYCZYN na lata 2017 – 2022   </vt:lpstr>
      <vt:lpstr>Program Rozwoju Gminy Tyczyn na lata 2017-2022 </vt:lpstr>
      <vt:lpstr>Prezentacja programu PowerPoint</vt:lpstr>
      <vt:lpstr>Program Rozwoju Gminy Tyczyn na lata 2017-2022</vt:lpstr>
      <vt:lpstr>Prezentacja programu PowerPoint</vt:lpstr>
      <vt:lpstr>Prezentacja programu PowerPoint</vt:lpstr>
      <vt:lpstr>I KROK -DIAGNOZA</vt:lpstr>
      <vt:lpstr>I KROK -DIAGNOZA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POTENCJAŁY ROZWOJOWE GMINY TYCZYN</vt:lpstr>
      <vt:lpstr>Prezentacja programu PowerPoint</vt:lpstr>
      <vt:lpstr>Prezentacja programu PowerPoint</vt:lpstr>
      <vt:lpstr>Wizja </vt:lpstr>
      <vt:lpstr>Obszary strategiczne</vt:lpstr>
      <vt:lpstr>STREFA GOSPODARCZA </vt:lpstr>
      <vt:lpstr>CEL OPERACYJNY 1 :  Kreowanie klimatu przyjaznego dla rozwoju przedsiębiorczości  i wzmacnianie atrakcyjności inwestycyjnej gminy </vt:lpstr>
      <vt:lpstr>CEL OPERACYJNY 2.  Wspieranie działań prowadzących do poprawy wydajności i jakości produkcji rolnej oraz wielofunkcyjnego rozwoju wsi. </vt:lpstr>
      <vt:lpstr>CEL OPERACYJNY 3.  Gospodarcze wykorzystanie potencjału przyrodniczego i kulturowego  – rozwój bazy turystyczno-rekreacyjnej </vt:lpstr>
      <vt:lpstr>SFERA INFRASTRUKTURALNA i OCHRONA ŚRODOWISKA</vt:lpstr>
      <vt:lpstr>SFERA INFRASTRUKTURALNA i OCHRONA ŚRODOWISKA</vt:lpstr>
      <vt:lpstr>CEL OPERACYJNY 1 :  Poprawa stanu gminnej infrastruktury drogowej i bezpieczeństwa ruchu drogowego  </vt:lpstr>
      <vt:lpstr>CEL OPERACYJNY 2. Rozwój infrastruktury komunalnej i poprawa stanu środowiska przyrodniczego </vt:lpstr>
      <vt:lpstr>CEL OPERACYJNY 3.  Zachowanie wysokich walorów przyrodniczo – krajobrazowych gminy </vt:lpstr>
      <vt:lpstr>CEL OPERACYJNY 4 :  Wzrost wykorzystania ekologicznych i odnawialnych źródeł energii </vt:lpstr>
      <vt:lpstr>  CEL OPERACYJNY 5: Wzrost poziomu bezpieczeństwa mieszkańców i zapobieganie zagrożeniom oraz podniesienie świadomości ekologicznej społeczeństwa  </vt:lpstr>
      <vt:lpstr>SFERA SPOŁECZNA</vt:lpstr>
      <vt:lpstr>SFERA SPOŁECZNA</vt:lpstr>
      <vt:lpstr>CEL OPERACYJNY 1 :  Wzmacnianie systemu edukacyjnego na terenie gminy </vt:lpstr>
      <vt:lpstr>CEL OPERACYJNY 2.  Zwiększenie dostępu do kultury i sportu  jako sposobu aktywnego spędzania wolego czasu </vt:lpstr>
      <vt:lpstr>CEL OPERACYJNY 3.  Zapobieganie wykluczeniu społecznemu, ubóstwu i zjawiskom patologicznym.  </vt:lpstr>
      <vt:lpstr>CEL OPERACYJNY 4:  Wysoki poziom usług zdrowotnych </vt:lpstr>
      <vt:lpstr>CEL OPERACYJNY 5.  Rozwój społeczeństwa informacyjnego </vt:lpstr>
      <vt:lpstr>Projekty strategiczne Gminy Tyczyn  ilość projektów:9   WARTOŚĆ 20 280 000 PLN</vt:lpstr>
      <vt:lpstr>Prezentacja programu PowerPoint</vt:lpstr>
      <vt:lpstr>Prezentacja programu PowerPoint</vt:lpstr>
      <vt:lpstr>Prezentacja programu PowerPoint</vt:lpstr>
      <vt:lpstr>Działania rewitalizacyjne na terenie gminy wynikające z Lokalnego Programu Rewitalizacji Gminy Tyczyn  </vt:lpstr>
      <vt:lpstr>Prezentacja programu PowerPoint</vt:lpstr>
      <vt:lpstr>Prezentacja programu PowerPoint</vt:lpstr>
      <vt:lpstr>Projekty planowane do realizacji na terenie Gminy Tyczyn współfinansowane ze środków UE  i budżetu państwa oraz ze środków własnych, w tym również projekty Województwa Podkarpackiego oraz Powiatu Rzeszowskiego. </vt:lpstr>
      <vt:lpstr>Prezentacja programu PowerPoint</vt:lpstr>
      <vt:lpstr>Wykaz inwestycji drogowych i około drogowych Gminy Tyczyn na lata 2017 – 2022, zgłoszonych do realizacji przez liderów społeczności gminnej z poszczególnych miejscowości</vt:lpstr>
      <vt:lpstr>Prezentacja programu PowerPoint</vt:lpstr>
      <vt:lpstr>Prezentacja programu PowerPoint</vt:lpstr>
      <vt:lpstr>Prezentacja programu PowerPoint</vt:lpstr>
      <vt:lpstr>Inwestycje w zakresie rozwoju infrastruktury wodociągowo-kanalizacyjnej określone w wieloletnim planie inwestycyjnym gminy</vt:lpstr>
      <vt:lpstr>Prezentacja programu PowerPoint</vt:lpstr>
      <vt:lpstr>Prezentacja programu PowerPoint</vt:lpstr>
      <vt:lpstr>Prezentacja programu PowerPoint</vt:lpstr>
      <vt:lpstr>Dziękuję za uwagę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Lucyna</dc:creator>
  <cp:lastModifiedBy>gmina tyczyn</cp:lastModifiedBy>
  <cp:revision>34</cp:revision>
  <dcterms:created xsi:type="dcterms:W3CDTF">2018-01-23T09:56:09Z</dcterms:created>
  <dcterms:modified xsi:type="dcterms:W3CDTF">2018-02-22T11:48:49Z</dcterms:modified>
</cp:coreProperties>
</file>